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4.png" ContentType="image/png"/>
  <Override PartName="/ppt/media/image29.png" ContentType="image/png"/>
  <Override PartName="/ppt/media/image11.png" ContentType="image/png"/>
  <Override PartName="/ppt/media/image6.png" ContentType="image/png"/>
  <Override PartName="/ppt/media/image36.png" ContentType="image/png"/>
  <Override PartName="/ppt/media/image12.png" ContentType="image/png"/>
  <Override PartName="/ppt/media/image7.png" ContentType="image/png"/>
  <Override PartName="/ppt/media/image37.png" ContentType="image/png"/>
  <Override PartName="/ppt/media/image13.png" ContentType="image/png"/>
  <Override PartName="/ppt/media/image8.png" ContentType="image/png"/>
  <Override PartName="/ppt/media/image38.png" ContentType="image/png"/>
  <Override PartName="/ppt/media/image40.png" ContentType="image/png"/>
  <Override PartName="/ppt/media/image9.png" ContentType="image/png"/>
  <Override PartName="/ppt/media/image39.png" ContentType="image/png"/>
  <Override PartName="/ppt/media/image30.png" ContentType="image/png"/>
  <Override PartName="/ppt/media/image28.png" ContentType="image/png"/>
  <Override PartName="/ppt/media/image10.png" ContentType="image/png"/>
  <Override PartName="/ppt/media/image5.png" ContentType="image/png"/>
  <Override PartName="/ppt/media/image35.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media/image25.png" ContentType="image/png"/>
  <Override PartName="/ppt/media/image31.png" ContentType="image/png"/>
  <Override PartName="/ppt/media/image1.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25.xml" ContentType="application/vnd.openxmlformats-officedocument.presentationml.slide+xml"/>
  <Override PartName="/ppt/slides/slide62.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23.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63.xml.rels" ContentType="application/vnd.openxmlformats-package.relationships+xml"/>
  <Override PartName="/ppt/slides/_rels/slide60.xml.rels" ContentType="application/vnd.openxmlformats-package.relationships+xml"/>
  <Override PartName="/ppt/slides/_rels/slide56.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66.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61.xml.rels" ContentType="application/vnd.openxmlformats-package.relationships+xml"/>
  <Override PartName="/ppt/slides/_rels/slide57.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68.xml.rels" ContentType="application/vnd.openxmlformats-package.relationships+xml"/>
  <Override PartName="/ppt/slides/_rels/slide62.xml.rels" ContentType="application/vnd.openxmlformats-package.relationships+xml"/>
  <Override PartName="/ppt/slides/_rels/slide52.xml.rels" ContentType="application/vnd.openxmlformats-package.relationships+xml"/>
  <Override PartName="/ppt/slides/_rels/slide67.xml.rels" ContentType="application/vnd.openxmlformats-package.relationships+xml"/>
  <Override PartName="/ppt/slides/_rels/slide45.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13.xml.rels" ContentType="application/vnd.openxmlformats-package.relationships+xml"/>
  <Override PartName="/ppt/slides/_rels/slide23.xml.rels" ContentType="application/vnd.openxmlformats-package.relationships+xml"/>
  <Override PartName="/ppt/slides/_rels/slide19.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39.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1" name="CustomShape 2"/>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D63C03D5-840E-4857-B418-62D51C7791EA}"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 name="CustomShape 3"/>
          <p:cNvSpPr/>
          <p:nvPr/>
        </p:nvSpPr>
        <p:spPr>
          <a:xfrm>
            <a:off x="912240" y="1268280"/>
            <a:ext cx="9209160" cy="362520"/>
          </a:xfrm>
          <a:prstGeom prst="rect">
            <a:avLst/>
          </a:prstGeom>
          <a:noFill/>
          <a:ln w="0">
            <a:noFill/>
          </a:ln>
        </p:spPr>
        <p:style>
          <a:lnRef idx="0"/>
          <a:fillRef idx="0"/>
          <a:effectRef idx="0"/>
          <a:fontRef idx="minor"/>
        </p:style>
      </p:sp>
      <p:pic>
        <p:nvPicPr>
          <p:cNvPr id="3" name="Picture 19" descr="Logo_TUC_de_RGB"/>
          <p:cNvPicPr/>
          <p:nvPr/>
        </p:nvPicPr>
        <p:blipFill>
          <a:blip r:embed="rId2"/>
          <a:stretch/>
        </p:blipFill>
        <p:spPr>
          <a:xfrm>
            <a:off x="0" y="0"/>
            <a:ext cx="3053160" cy="563040"/>
          </a:xfrm>
          <a:prstGeom prst="rect">
            <a:avLst/>
          </a:prstGeom>
          <a:ln w="0">
            <a:noFill/>
          </a:ln>
        </p:spPr>
      </p:pic>
      <p:pic>
        <p:nvPicPr>
          <p:cNvPr id="4" name="Grafik 2" descr=""/>
          <p:cNvPicPr/>
          <p:nvPr/>
        </p:nvPicPr>
        <p:blipFill>
          <a:blip r:embed="rId3"/>
          <a:stretch/>
        </p:blipFill>
        <p:spPr>
          <a:xfrm>
            <a:off x="7430400" y="134640"/>
            <a:ext cx="3699000" cy="515160"/>
          </a:xfrm>
          <a:prstGeom prst="rect">
            <a:avLst/>
          </a:prstGeom>
          <a:ln w="0">
            <a:noFill/>
          </a:ln>
        </p:spPr>
      </p:pic>
      <p:sp>
        <p:nvSpPr>
          <p:cNvPr id="5" name="CustomShape 4"/>
          <p:cNvSpPr/>
          <p:nvPr/>
        </p:nvSpPr>
        <p:spPr>
          <a:xfrm>
            <a:off x="912240" y="1268280"/>
            <a:ext cx="9209160" cy="362520"/>
          </a:xfrm>
          <a:prstGeom prst="rect">
            <a:avLst/>
          </a:prstGeom>
          <a:noFill/>
          <a:ln w="0">
            <a:noFill/>
          </a:ln>
        </p:spPr>
        <p:style>
          <a:lnRef idx="0"/>
          <a:fillRef idx="0"/>
          <a:effectRef idx="0"/>
          <a:fontRef idx="minor"/>
        </p:style>
      </p:sp>
      <p:sp>
        <p:nvSpPr>
          <p:cNvPr id="6" name="CustomShape 5"/>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7"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47" name="CustomShape 2"/>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9A418A75-1859-4439-B6FA-90A1BE165F37}"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48" name="CustomShape 3"/>
          <p:cNvSpPr/>
          <p:nvPr/>
        </p:nvSpPr>
        <p:spPr>
          <a:xfrm>
            <a:off x="912240" y="1268280"/>
            <a:ext cx="9209160" cy="362520"/>
          </a:xfrm>
          <a:prstGeom prst="rect">
            <a:avLst/>
          </a:prstGeom>
          <a:noFill/>
          <a:ln w="0">
            <a:noFill/>
          </a:ln>
        </p:spPr>
        <p:style>
          <a:lnRef idx="0"/>
          <a:fillRef idx="0"/>
          <a:effectRef idx="0"/>
          <a:fontRef idx="minor"/>
        </p:style>
      </p:sp>
      <p:pic>
        <p:nvPicPr>
          <p:cNvPr id="49" name="Picture 19" descr="Logo_TUC_de_RGB"/>
          <p:cNvPicPr/>
          <p:nvPr/>
        </p:nvPicPr>
        <p:blipFill>
          <a:blip r:embed="rId2"/>
          <a:stretch/>
        </p:blipFill>
        <p:spPr>
          <a:xfrm>
            <a:off x="0" y="0"/>
            <a:ext cx="3053160" cy="563040"/>
          </a:xfrm>
          <a:prstGeom prst="rect">
            <a:avLst/>
          </a:prstGeom>
          <a:ln w="0">
            <a:noFill/>
          </a:ln>
        </p:spPr>
      </p:pic>
      <p:pic>
        <p:nvPicPr>
          <p:cNvPr id="50" name="Grafik 2" descr=""/>
          <p:cNvPicPr/>
          <p:nvPr/>
        </p:nvPicPr>
        <p:blipFill>
          <a:blip r:embed="rId3"/>
          <a:stretch/>
        </p:blipFill>
        <p:spPr>
          <a:xfrm>
            <a:off x="7430400" y="134640"/>
            <a:ext cx="3699000" cy="515160"/>
          </a:xfrm>
          <a:prstGeom prst="rect">
            <a:avLst/>
          </a:prstGeom>
          <a:ln w="0">
            <a:noFill/>
          </a:ln>
        </p:spPr>
      </p:pic>
      <p:sp>
        <p:nvSpPr>
          <p:cNvPr id="51" name="CustomShape 4"/>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52" name="CustomShape 5"/>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37DE0107-CA39-4731-A528-714004982900}"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53"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93" name="CustomShape 2"/>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DD34F132-F8E1-40BA-B576-C7C6F33CE604}"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4" name="CustomShape 3"/>
          <p:cNvSpPr/>
          <p:nvPr/>
        </p:nvSpPr>
        <p:spPr>
          <a:xfrm>
            <a:off x="912240" y="1268280"/>
            <a:ext cx="9209160" cy="362520"/>
          </a:xfrm>
          <a:prstGeom prst="rect">
            <a:avLst/>
          </a:prstGeom>
          <a:noFill/>
          <a:ln w="0">
            <a:noFill/>
          </a:ln>
        </p:spPr>
        <p:style>
          <a:lnRef idx="0"/>
          <a:fillRef idx="0"/>
          <a:effectRef idx="0"/>
          <a:fontRef idx="minor"/>
        </p:style>
      </p:sp>
      <p:pic>
        <p:nvPicPr>
          <p:cNvPr id="95" name="Picture 19" descr="Logo_TUC_de_RGB"/>
          <p:cNvPicPr/>
          <p:nvPr/>
        </p:nvPicPr>
        <p:blipFill>
          <a:blip r:embed="rId2"/>
          <a:stretch/>
        </p:blipFill>
        <p:spPr>
          <a:xfrm>
            <a:off x="0" y="0"/>
            <a:ext cx="3053160" cy="563040"/>
          </a:xfrm>
          <a:prstGeom prst="rect">
            <a:avLst/>
          </a:prstGeom>
          <a:ln w="0">
            <a:noFill/>
          </a:ln>
        </p:spPr>
      </p:pic>
      <p:pic>
        <p:nvPicPr>
          <p:cNvPr id="96" name="Grafik 2" descr=""/>
          <p:cNvPicPr/>
          <p:nvPr/>
        </p:nvPicPr>
        <p:blipFill>
          <a:blip r:embed="rId3"/>
          <a:stretch/>
        </p:blipFill>
        <p:spPr>
          <a:xfrm>
            <a:off x="7430400" y="134640"/>
            <a:ext cx="3699000" cy="515160"/>
          </a:xfrm>
          <a:prstGeom prst="rect">
            <a:avLst/>
          </a:prstGeom>
          <a:ln w="0">
            <a:noFill/>
          </a:ln>
        </p:spPr>
      </p:pic>
      <p:sp>
        <p:nvSpPr>
          <p:cNvPr id="97" name="CustomShape 4"/>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98" name="CustomShape 5"/>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B5B7BEC4-D35F-420D-8BBB-C81FCC9E64DF}"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9"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139" name="CustomShape 2"/>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366505F0-C552-4C90-A8FF-CFE07B3AA042}"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40" name="CustomShape 3"/>
          <p:cNvSpPr/>
          <p:nvPr/>
        </p:nvSpPr>
        <p:spPr>
          <a:xfrm>
            <a:off x="912240" y="1268280"/>
            <a:ext cx="9209160" cy="362520"/>
          </a:xfrm>
          <a:prstGeom prst="rect">
            <a:avLst/>
          </a:prstGeom>
          <a:noFill/>
          <a:ln w="0">
            <a:noFill/>
          </a:ln>
        </p:spPr>
        <p:style>
          <a:lnRef idx="0"/>
          <a:fillRef idx="0"/>
          <a:effectRef idx="0"/>
          <a:fontRef idx="minor"/>
        </p:style>
      </p:sp>
      <p:pic>
        <p:nvPicPr>
          <p:cNvPr id="141" name="Picture 19" descr="Logo_TUC_de_RGB"/>
          <p:cNvPicPr/>
          <p:nvPr/>
        </p:nvPicPr>
        <p:blipFill>
          <a:blip r:embed="rId2"/>
          <a:stretch/>
        </p:blipFill>
        <p:spPr>
          <a:xfrm>
            <a:off x="0" y="0"/>
            <a:ext cx="3053160" cy="563040"/>
          </a:xfrm>
          <a:prstGeom prst="rect">
            <a:avLst/>
          </a:prstGeom>
          <a:ln w="0">
            <a:noFill/>
          </a:ln>
        </p:spPr>
      </p:pic>
      <p:pic>
        <p:nvPicPr>
          <p:cNvPr id="142" name="Grafik 2" descr=""/>
          <p:cNvPicPr/>
          <p:nvPr/>
        </p:nvPicPr>
        <p:blipFill>
          <a:blip r:embed="rId3"/>
          <a:stretch/>
        </p:blipFill>
        <p:spPr>
          <a:xfrm>
            <a:off x="7430400" y="134640"/>
            <a:ext cx="3699000" cy="515160"/>
          </a:xfrm>
          <a:prstGeom prst="rect">
            <a:avLst/>
          </a:prstGeom>
          <a:ln w="0">
            <a:noFill/>
          </a:ln>
        </p:spPr>
      </p:pic>
      <p:sp>
        <p:nvSpPr>
          <p:cNvPr id="143" name="CustomShape 4"/>
          <p:cNvSpPr/>
          <p:nvPr/>
        </p:nvSpPr>
        <p:spPr>
          <a:xfrm>
            <a:off x="11444760" y="0"/>
            <a:ext cx="742320" cy="6851160"/>
          </a:xfrm>
          <a:prstGeom prst="rect">
            <a:avLst/>
          </a:prstGeom>
          <a:solidFill>
            <a:srgbClr val="000000">
              <a:alpha val="10000"/>
            </a:srgbClr>
          </a:solidFill>
          <a:ln w="0">
            <a:noFill/>
          </a:ln>
        </p:spPr>
        <p:style>
          <a:lnRef idx="0"/>
          <a:fillRef idx="0"/>
          <a:effectRef idx="0"/>
          <a:fontRef idx="minor"/>
        </p:style>
      </p:sp>
      <p:sp>
        <p:nvSpPr>
          <p:cNvPr id="144" name="CustomShape 5"/>
          <p:cNvSpPr/>
          <p:nvPr/>
        </p:nvSpPr>
        <p:spPr>
          <a:xfrm>
            <a:off x="11438640" y="6453360"/>
            <a:ext cx="7592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C632E331-0EFF-4A63-97F1-D37A732C02F8}"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45" name="CustomShape 6"/>
          <p:cNvSpPr/>
          <p:nvPr/>
        </p:nvSpPr>
        <p:spPr>
          <a:xfrm>
            <a:off x="0" y="6642720"/>
            <a:ext cx="121802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mailto:etce-etce@tu-clausthal.de" TargetMode="External"/><Relationship Id="rId2" Type="http://schemas.openxmlformats.org/officeDocument/2006/relationships/slideLayout" Target="../slideLayouts/slideLayout2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8.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25.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hyperlink" Target="mailto:etce-etce@tu-clausthal.de" TargetMode="External"/><Relationship Id="rId2" Type="http://schemas.openxmlformats.org/officeDocument/2006/relationships/slideLayout" Target="../slideLayouts/slideLayout25.xml"/>
</Relationships>
</file>

<file path=ppt/slides/_rels/slide6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25.xml"/>
</Relationships>
</file>

<file path=ppt/slides/_rels/slide61.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25.xml"/>
</Relationships>
</file>

<file path=ppt/slides/_rels/slide62.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25.xml"/>
</Relationships>
</file>

<file path=ppt/slides/_rels/slide63.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25.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5.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25.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7.xml.rels><?xml version="1.0" encoding="UTF-8"?>
<Relationships xmlns="http://schemas.openxmlformats.org/package/2006/relationships"><Relationship Id="rId1" Type="http://schemas.openxmlformats.org/officeDocument/2006/relationships/hyperlink" Target="https://assets.ctfassets.net/r1dr6vzfxhev/4i3OM9JTleiE8M6Y04Ii28/d58bc5bb71cebe4adc18fadea1a79037/Tangle_White_Paper_v1.4.2.pdf" TargetMode="External"/><Relationship Id="rId2" Type="http://schemas.openxmlformats.org/officeDocument/2006/relationships/hyperlink" Target="https://assets.ctfassets.net/r1dr6vzfxhev/2KfRHJKJW00kYcYkiuWaWk/342c5ccf54fd79993f2f33b9934a314f/Equilibria_in_the_Tangle.pdf" TargetMode="External"/><Relationship Id="rId3" Type="http://schemas.openxmlformats.org/officeDocument/2006/relationships/hyperlink" Target="https://assets.ctfassets.net/r1dr6vzfxhev/2ZO5XxwehymSMsgusUE6YG/f15f4571500a64b7741963df5312c7e7/The_First_Glance_of_the_Simulation_Tangle_-_Discrete_Model_v0.1.pdf" TargetMode="External"/><Relationship Id="rId4" Type="http://schemas.openxmlformats.org/officeDocument/2006/relationships/hyperlink" Target="https://assets.ctfassets.net/r1dr6vzfxhev/64o6clgPcsUIIUGGYw8ksQ/5b8f1970bd06f0c29feb066a54fa6ee5/Extracting_Tangle_Properties_in_Continuous_Time_via_Large_Scale_Simulations_V2.pdf" TargetMode="External"/><Relationship Id="rId5" Type="http://schemas.openxmlformats.org/officeDocument/2006/relationships/hyperlink" Target="https://assets.ctfassets.net/r1dr6vzfxhev/6StLLAy9b26eyUG8SGQqeu/e30c20f91e77e54d88b7644658912c7d/Improving_the_Anonymity_of_the_IOTA_Cryptocurrency.pdf" TargetMode="External"/><Relationship Id="rId6" Type="http://schemas.openxmlformats.org/officeDocument/2006/relationships/hyperlink" Target="https://assets.ctfassets.net/r1dr6vzfxhev/6FMwUH0b4WIyi6mm8oWWgY/8f1d7b30f7b652098a5e68b6634c63df/POLB-02.pdf" TargetMode="External"/><Relationship Id="rId7" Type="http://schemas.openxmlformats.org/officeDocument/2006/relationships/hyperlink" Target="https://assets.ctfassets.net/r1dr6vzfxhev/1qm4qixNPSqOWIAImMYMaG/5cc32a3c4d6f54dbe85c9321dc25a01b/QuasiAnalytic_Parasite_Chain_Absorption_Probability_-_v2.pdf" TargetMode="External"/><Relationship Id="rId8" Type="http://schemas.openxmlformats.org/officeDocument/2006/relationships/hyperlink" Target="https://assets.ctfassets.net/r1dr6vzfxhev/4iQXZ7bZGwSsE26SkqOQao/2ebf046578dabec5c1d3c48ed442c86f/On_timestamps_in_the_Tangle.pdf" TargetMode="External"/><Relationship Id="rId9" Type="http://schemas.openxmlformats.org/officeDocument/2006/relationships/slideLayout" Target="../slideLayouts/slideLayout25.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527400" y="1412640"/>
            <a:ext cx="10362240" cy="11487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buNone/>
            </a:pPr>
            <a:r>
              <a:rPr b="1" lang="en-US" sz="3200" spc="-1" strike="noStrike">
                <a:solidFill>
                  <a:srgbClr val="008c4f"/>
                </a:solidFill>
                <a:latin typeface="DejaVu Sans"/>
                <a:ea typeface="DejaVu Sans"/>
              </a:rPr>
              <a:t>Emerging Technologies for the Circular Economy</a:t>
            </a:r>
            <a:endParaRPr b="0" lang="en-US" sz="3200" spc="-1" strike="noStrike">
              <a:latin typeface="DejaVu Sans"/>
            </a:endParaRPr>
          </a:p>
        </p:txBody>
      </p:sp>
      <p:sp>
        <p:nvSpPr>
          <p:cNvPr id="185" name="CustomShape 2"/>
          <p:cNvSpPr/>
          <p:nvPr/>
        </p:nvSpPr>
        <p:spPr>
          <a:xfrm>
            <a:off x="527400" y="2852640"/>
            <a:ext cx="10362240" cy="23695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buNone/>
              <a:tabLst>
                <a:tab algn="l" pos="0"/>
              </a:tabLst>
            </a:pPr>
            <a:r>
              <a:rPr b="1" lang="en-US" sz="2400" spc="-1" strike="noStrike">
                <a:solidFill>
                  <a:srgbClr val="000000"/>
                </a:solidFill>
                <a:latin typeface="DejaVu Sans"/>
                <a:ea typeface="DejaVu Sans"/>
              </a:rPr>
              <a:t>Lecture 8: Consensus Mechanisms and IOTA</a:t>
            </a:r>
            <a:endParaRPr b="0" lang="en-US" sz="2400" spc="-1" strike="noStrike">
              <a:latin typeface="DejaVu Sans"/>
            </a:endParaRPr>
          </a:p>
          <a:p>
            <a:pPr algn="ctr">
              <a:lnSpc>
                <a:spcPct val="100000"/>
              </a:lnSpc>
              <a:spcBef>
                <a:spcPts val="479"/>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Byzantine generals problem</a:t>
            </a:r>
            <a:endParaRPr b="0" lang="en-US" sz="2400" spc="-1" strike="noStrike">
              <a:latin typeface="DejaVu Sans"/>
            </a:endParaRPr>
          </a:p>
        </p:txBody>
      </p:sp>
      <p:sp>
        <p:nvSpPr>
          <p:cNvPr id="203" name="CustomShape 2"/>
          <p:cNvSpPr/>
          <p:nvPr/>
        </p:nvSpPr>
        <p:spPr>
          <a:xfrm>
            <a:off x="335520" y="1600200"/>
            <a:ext cx="10746720" cy="4846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Byzantine army wants to invade an enemy city, however, it is separated into multiple divisions. They want to attack at the same time, therefore they have to communicate in between the divisions to and a common time to attack.</a:t>
            </a:r>
            <a:endParaRPr b="0" lang="en-US" sz="1800" spc="-1" strike="noStrike">
              <a:latin typeface="DejaVu Sans"/>
            </a:endParaRPr>
          </a:p>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general is responsible for one division. These generals communicate by messenger. Some of the generals may be traitors, sending wrong messages to other generals. The goal is for all loyal generals to derive the same plan without the traitors being able to convince other generals of the wrong plan.</a:t>
            </a:r>
            <a:endParaRPr b="0" lang="en-US" sz="1800" spc="-1" strike="noStrike">
              <a:latin typeface="DejaVu Sans"/>
            </a:endParaRPr>
          </a:p>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It can be shown that if more or equal to one third of the generals are malicious, it is impossible for the honest nodes to derive a common plan. In the figure below, C does not know what to agree on.</a:t>
            </a: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Arial"/>
                <a:ea typeface="DejaVu Sans"/>
              </a:rPr>
              <a:t> </a:t>
            </a:r>
            <a:endParaRPr b="0" lang="en-US" sz="1800" spc="-1" strike="noStrike">
              <a:latin typeface="DejaVu Sans"/>
            </a:endParaRPr>
          </a:p>
        </p:txBody>
      </p:sp>
      <p:pic>
        <p:nvPicPr>
          <p:cNvPr id="204" name="" descr=""/>
          <p:cNvPicPr/>
          <p:nvPr/>
        </p:nvPicPr>
        <p:blipFill>
          <a:blip r:embed="rId1"/>
          <a:stretch/>
        </p:blipFill>
        <p:spPr>
          <a:xfrm>
            <a:off x="2840400" y="4095720"/>
            <a:ext cx="6071400" cy="2323080"/>
          </a:xfrm>
          <a:prstGeom prst="rect">
            <a:avLst/>
          </a:prstGeom>
          <a:ln w="0">
            <a:noFill/>
          </a:ln>
        </p:spPr>
      </p:pic>
      <p:sp>
        <p:nvSpPr>
          <p:cNvPr id="205"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Further difficulties</a:t>
            </a:r>
            <a:endParaRPr b="0" lang="en-US" sz="2400" spc="-1" strike="noStrike">
              <a:latin typeface="DejaVu Sans"/>
            </a:endParaRPr>
          </a:p>
        </p:txBody>
      </p:sp>
      <p:sp>
        <p:nvSpPr>
          <p:cNvPr id="207"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Problem with the number of nodes: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nodes join the network, also many leave after a short time. How do we know how many there are?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Approaches like "more than 50% positive votes on a block" would not work, as we do not know how many nodes are in the network.</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do we prevent an attacker to create an arbitrary number of nodes to increase her chance to be selected? This is called a Sybil-attack.</a:t>
            </a:r>
            <a:endParaRPr b="0" lang="en-US" sz="1800" spc="-1" strike="noStrike">
              <a:latin typeface="DejaVu Sans"/>
            </a:endParaRPr>
          </a:p>
          <a:p>
            <a:pPr>
              <a:lnSpc>
                <a:spcPct val="100000"/>
              </a:lnSpc>
              <a:spcBef>
                <a:spcPts val="360"/>
              </a:spcBef>
              <a:buNone/>
            </a:pPr>
            <a:br>
              <a:rPr sz="1800"/>
            </a:br>
            <a:r>
              <a:rPr b="0" lang="en-US" sz="1800" spc="-1" strike="noStrike">
                <a:solidFill>
                  <a:srgbClr val="000000"/>
                </a:solidFill>
                <a:latin typeface="DejaVu Sans"/>
                <a:ea typeface="DejaVu Sans"/>
              </a:rPr>
              <a:t>Problem with time: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decentralized networks, there is no general notion of time, as a time server (e.g. NTP) would constitute a central node in the network.</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makes the development of distributed consensus algorithms difficult.</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Bitcoin's approach</a:t>
            </a:r>
            <a:endParaRPr b="0" lang="en-US" sz="2400" spc="-1" strike="noStrike">
              <a:latin typeface="DejaVu Sans"/>
            </a:endParaRPr>
          </a:p>
        </p:txBody>
      </p:sp>
      <p:pic>
        <p:nvPicPr>
          <p:cNvPr id="209" name="" descr=""/>
          <p:cNvPicPr/>
          <p:nvPr/>
        </p:nvPicPr>
        <p:blipFill>
          <a:blip r:embed="rId1"/>
          <a:stretch/>
        </p:blipFill>
        <p:spPr>
          <a:xfrm>
            <a:off x="835560" y="1400040"/>
            <a:ext cx="9491400" cy="4537800"/>
          </a:xfrm>
          <a:prstGeom prst="rect">
            <a:avLst/>
          </a:prstGeom>
          <a:ln w="0">
            <a:noFill/>
          </a:ln>
        </p:spPr>
      </p:pic>
      <p:sp>
        <p:nvSpPr>
          <p:cNvPr id="210"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Simplified consensus of Bitcoin</a:t>
            </a:r>
            <a:endParaRPr b="0" lang="en-US" sz="2400" spc="-1" strike="noStrike">
              <a:latin typeface="DejaVu Sans"/>
            </a:endParaRPr>
          </a:p>
        </p:txBody>
      </p:sp>
      <p:sp>
        <p:nvSpPr>
          <p:cNvPr id="212"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Transaction broadcast:</a:t>
            </a:r>
            <a:r>
              <a:rPr b="0" lang="en-US" sz="1800" spc="-1" strike="noStrike">
                <a:solidFill>
                  <a:srgbClr val="000000"/>
                </a:solidFill>
                <a:latin typeface="DejaVu Sans"/>
                <a:ea typeface="DejaVu Sans"/>
              </a:rPr>
              <a:t> Every node who receives transactions or creates them, broadcasts them to the network, making everyone aware of new transactions.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building:</a:t>
            </a:r>
            <a:r>
              <a:rPr b="0" lang="en-US" sz="1800" spc="-1" strike="noStrike">
                <a:solidFill>
                  <a:srgbClr val="000000"/>
                </a:solidFill>
                <a:latin typeface="DejaVu Sans"/>
                <a:ea typeface="DejaVu Sans"/>
              </a:rPr>
              <a:t> Every node collects the valid transactions, orders them and creates a new block containing the transactions.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Random node selection:</a:t>
            </a:r>
            <a:r>
              <a:rPr b="0" lang="en-US" sz="1800" spc="-1" strike="noStrike">
                <a:solidFill>
                  <a:srgbClr val="000000"/>
                </a:solidFill>
                <a:latin typeface="DejaVu Sans"/>
                <a:ea typeface="DejaVu Sans"/>
              </a:rPr>
              <a:t> A node is randomly chosen out of the network. It is able to propose its block to the network.</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validation: </a:t>
            </a:r>
            <a:r>
              <a:rPr b="0" lang="en-US" sz="1800" spc="-1" strike="noStrike">
                <a:solidFill>
                  <a:srgbClr val="000000"/>
                </a:solidFill>
                <a:latin typeface="DejaVu Sans"/>
                <a:ea typeface="DejaVu Sans"/>
              </a:rPr>
              <a:t>Other nodes receive the block from the randomly chosen node and validate whether it is correct. A correct block only contains valid transactions.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Block acceptance:</a:t>
            </a:r>
            <a:r>
              <a:rPr b="0" lang="en-US" sz="1800" spc="-1" strike="noStrike">
                <a:solidFill>
                  <a:srgbClr val="000000"/>
                </a:solidFill>
                <a:latin typeface="DejaVu Sans"/>
                <a:ea typeface="DejaVu Sans"/>
              </a:rPr>
              <a:t> Other nodes show their acceptance for this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14" name="" descr=""/>
          <p:cNvPicPr/>
          <p:nvPr/>
        </p:nvPicPr>
        <p:blipFill>
          <a:blip r:embed="rId1"/>
          <a:stretch/>
        </p:blipFill>
        <p:spPr>
          <a:xfrm>
            <a:off x="1514520" y="1343160"/>
            <a:ext cx="9156960" cy="4165920"/>
          </a:xfrm>
          <a:prstGeom prst="rect">
            <a:avLst/>
          </a:prstGeom>
          <a:ln w="0">
            <a:noFill/>
          </a:ln>
        </p:spPr>
      </p:pic>
      <p:sp>
        <p:nvSpPr>
          <p:cNvPr id="215"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17" name="" descr=""/>
          <p:cNvPicPr/>
          <p:nvPr/>
        </p:nvPicPr>
        <p:blipFill>
          <a:blip r:embed="rId1"/>
          <a:stretch/>
        </p:blipFill>
        <p:spPr>
          <a:xfrm>
            <a:off x="1514520" y="1343160"/>
            <a:ext cx="9156960" cy="4165920"/>
          </a:xfrm>
          <a:prstGeom prst="rect">
            <a:avLst/>
          </a:prstGeom>
          <a:ln w="0">
            <a:noFill/>
          </a:ln>
        </p:spPr>
      </p:pic>
      <p:sp>
        <p:nvSpPr>
          <p:cNvPr id="218"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20" name="" descr=""/>
          <p:cNvPicPr/>
          <p:nvPr/>
        </p:nvPicPr>
        <p:blipFill>
          <a:blip r:embed="rId1"/>
          <a:stretch/>
        </p:blipFill>
        <p:spPr>
          <a:xfrm>
            <a:off x="1514520" y="1343160"/>
            <a:ext cx="9156960" cy="4165920"/>
          </a:xfrm>
          <a:prstGeom prst="rect">
            <a:avLst/>
          </a:prstGeom>
          <a:ln w="0">
            <a:noFill/>
          </a:ln>
        </p:spPr>
      </p:pic>
      <p:sp>
        <p:nvSpPr>
          <p:cNvPr id="221"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23" name="" descr=""/>
          <p:cNvPicPr/>
          <p:nvPr/>
        </p:nvPicPr>
        <p:blipFill>
          <a:blip r:embed="rId1"/>
          <a:stretch/>
        </p:blipFill>
        <p:spPr>
          <a:xfrm>
            <a:off x="1514520" y="1343160"/>
            <a:ext cx="9156960" cy="4165920"/>
          </a:xfrm>
          <a:prstGeom prst="rect">
            <a:avLst/>
          </a:prstGeom>
          <a:ln w="0">
            <a:noFill/>
          </a:ln>
        </p:spPr>
      </p:pic>
      <p:sp>
        <p:nvSpPr>
          <p:cNvPr id="224"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26" name="" descr=""/>
          <p:cNvPicPr/>
          <p:nvPr/>
        </p:nvPicPr>
        <p:blipFill>
          <a:blip r:embed="rId1"/>
          <a:stretch/>
        </p:blipFill>
        <p:spPr>
          <a:xfrm>
            <a:off x="1514520" y="1343160"/>
            <a:ext cx="9156960" cy="4165920"/>
          </a:xfrm>
          <a:prstGeom prst="rect">
            <a:avLst/>
          </a:prstGeom>
          <a:ln w="0">
            <a:noFill/>
          </a:ln>
        </p:spPr>
      </p:pic>
      <p:sp>
        <p:nvSpPr>
          <p:cNvPr id="227"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pic>
        <p:nvPicPr>
          <p:cNvPr id="229" name="" descr=""/>
          <p:cNvPicPr/>
          <p:nvPr/>
        </p:nvPicPr>
        <p:blipFill>
          <a:blip r:embed="rId1"/>
          <a:stretch/>
        </p:blipFill>
        <p:spPr>
          <a:xfrm>
            <a:off x="1514520" y="1343160"/>
            <a:ext cx="9156960" cy="4165920"/>
          </a:xfrm>
          <a:prstGeom prst="rect">
            <a:avLst/>
          </a:prstGeom>
          <a:ln w="0">
            <a:noFill/>
          </a:ln>
        </p:spPr>
      </p:pic>
      <p:sp>
        <p:nvSpPr>
          <p:cNvPr id="230"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35920" cy="4867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License</a:t>
            </a:r>
            <a:endParaRPr b="0" lang="en-US" sz="2400" spc="-1" strike="noStrike">
              <a:latin typeface="DejaVu Sans"/>
            </a:endParaRPr>
          </a:p>
        </p:txBody>
      </p:sp>
      <p:sp>
        <p:nvSpPr>
          <p:cNvPr id="187" name="CustomShape 2"/>
          <p:cNvSpPr/>
          <p:nvPr/>
        </p:nvSpPr>
        <p:spPr>
          <a:xfrm>
            <a:off x="335520" y="1268280"/>
            <a:ext cx="10735920" cy="50234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10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810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1" name="" descr=""/>
          <p:cNvPicPr/>
          <p:nvPr/>
        </p:nvPicPr>
        <p:blipFill>
          <a:blip r:embed="rId1"/>
          <a:stretch/>
        </p:blipFill>
        <p:spPr>
          <a:xfrm>
            <a:off x="1514520" y="1343160"/>
            <a:ext cx="9156960" cy="4165920"/>
          </a:xfrm>
          <a:prstGeom prst="rect">
            <a:avLst/>
          </a:prstGeom>
          <a:ln w="0">
            <a:noFill/>
          </a:ln>
        </p:spPr>
      </p:pic>
      <p:sp>
        <p:nvSpPr>
          <p:cNvPr id="23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33"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4" name="" descr=""/>
          <p:cNvPicPr/>
          <p:nvPr/>
        </p:nvPicPr>
        <p:blipFill>
          <a:blip r:embed="rId1"/>
          <a:stretch/>
        </p:blipFill>
        <p:spPr>
          <a:xfrm>
            <a:off x="1514520" y="1343160"/>
            <a:ext cx="9156960" cy="4165920"/>
          </a:xfrm>
          <a:prstGeom prst="rect">
            <a:avLst/>
          </a:prstGeom>
          <a:ln w="0">
            <a:noFill/>
          </a:ln>
        </p:spPr>
      </p:pic>
      <p:sp>
        <p:nvSpPr>
          <p:cNvPr id="235"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36"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7" name="" descr=""/>
          <p:cNvPicPr/>
          <p:nvPr/>
        </p:nvPicPr>
        <p:blipFill>
          <a:blip r:embed="rId1"/>
          <a:stretch/>
        </p:blipFill>
        <p:spPr>
          <a:xfrm>
            <a:off x="1514520" y="1343160"/>
            <a:ext cx="9156960" cy="4165920"/>
          </a:xfrm>
          <a:prstGeom prst="rect">
            <a:avLst/>
          </a:prstGeom>
          <a:ln w="0">
            <a:noFill/>
          </a:ln>
        </p:spPr>
      </p:pic>
      <p:sp>
        <p:nvSpPr>
          <p:cNvPr id="23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39"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0" name="" descr=""/>
          <p:cNvPicPr/>
          <p:nvPr/>
        </p:nvPicPr>
        <p:blipFill>
          <a:blip r:embed="rId1"/>
          <a:stretch/>
        </p:blipFill>
        <p:spPr>
          <a:xfrm>
            <a:off x="1514520" y="1343160"/>
            <a:ext cx="9156960" cy="4165920"/>
          </a:xfrm>
          <a:prstGeom prst="rect">
            <a:avLst/>
          </a:prstGeom>
          <a:ln w="0">
            <a:noFill/>
          </a:ln>
        </p:spPr>
      </p:pic>
      <p:sp>
        <p:nvSpPr>
          <p:cNvPr id="241"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42"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3" name="" descr=""/>
          <p:cNvPicPr/>
          <p:nvPr/>
        </p:nvPicPr>
        <p:blipFill>
          <a:blip r:embed="rId1"/>
          <a:stretch/>
        </p:blipFill>
        <p:spPr>
          <a:xfrm>
            <a:off x="1514520" y="1343160"/>
            <a:ext cx="9156960" cy="4165920"/>
          </a:xfrm>
          <a:prstGeom prst="rect">
            <a:avLst/>
          </a:prstGeom>
          <a:ln w="0">
            <a:noFill/>
          </a:ln>
        </p:spPr>
      </p:pic>
      <p:sp>
        <p:nvSpPr>
          <p:cNvPr id="24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45"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6" name="" descr=""/>
          <p:cNvPicPr/>
          <p:nvPr/>
        </p:nvPicPr>
        <p:blipFill>
          <a:blip r:embed="rId1"/>
          <a:stretch/>
        </p:blipFill>
        <p:spPr>
          <a:xfrm>
            <a:off x="1514520" y="1343160"/>
            <a:ext cx="9156960" cy="4165920"/>
          </a:xfrm>
          <a:prstGeom prst="rect">
            <a:avLst/>
          </a:prstGeom>
          <a:ln w="0">
            <a:noFill/>
          </a:ln>
        </p:spPr>
      </p:pic>
      <p:sp>
        <p:nvSpPr>
          <p:cNvPr id="247"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48"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9" name="" descr=""/>
          <p:cNvPicPr/>
          <p:nvPr/>
        </p:nvPicPr>
        <p:blipFill>
          <a:blip r:embed="rId1"/>
          <a:stretch/>
        </p:blipFill>
        <p:spPr>
          <a:xfrm>
            <a:off x="1514520" y="1338480"/>
            <a:ext cx="9156960" cy="4175280"/>
          </a:xfrm>
          <a:prstGeom prst="rect">
            <a:avLst/>
          </a:prstGeom>
          <a:ln w="0">
            <a:noFill/>
          </a:ln>
        </p:spPr>
      </p:pic>
      <p:sp>
        <p:nvSpPr>
          <p:cNvPr id="25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propagation</a:t>
            </a:r>
            <a:endParaRPr b="0" lang="en-US" sz="2400" spc="-1" strike="noStrike">
              <a:latin typeface="DejaVu Sans"/>
            </a:endParaRPr>
          </a:p>
        </p:txBody>
      </p:sp>
      <p:sp>
        <p:nvSpPr>
          <p:cNvPr id="251"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Orphan blocks</a:t>
            </a:r>
            <a:endParaRPr b="0" lang="en-US" sz="2400" spc="-1" strike="noStrike">
              <a:latin typeface="DejaVu Sans"/>
            </a:endParaRPr>
          </a:p>
        </p:txBody>
      </p:sp>
      <p:sp>
        <p:nvSpPr>
          <p:cNvPr id="253"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Blocks that end up not being used by the longest chain are called orphan blocks.</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Now the question arises: What happens to transactions that were mined into orphan blocks?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Unconfirmed transactions are stored in the mempool before they get added to a block.</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unconfirmed transactions get “gossiped" in the network, every node will know of all transactions.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new block is proposed, all nodes update their mempool and remove the transactions which were included.</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As a consequence, the transactions in an orphan block are simply considered as unconfirmed by those nodes holding a chain not including the block, waiting to be included in a later block.</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Orphan block example</a:t>
            </a:r>
            <a:endParaRPr b="0" lang="en-US" sz="2400" spc="-1" strike="noStrike">
              <a:latin typeface="DejaVu Sans"/>
            </a:endParaRPr>
          </a:p>
        </p:txBody>
      </p:sp>
      <p:pic>
        <p:nvPicPr>
          <p:cNvPr id="255" name="" descr=""/>
          <p:cNvPicPr/>
          <p:nvPr/>
        </p:nvPicPr>
        <p:blipFill>
          <a:blip r:embed="rId1"/>
          <a:stretch/>
        </p:blipFill>
        <p:spPr>
          <a:xfrm>
            <a:off x="1514520" y="1225080"/>
            <a:ext cx="9156960" cy="5194440"/>
          </a:xfrm>
          <a:prstGeom prst="rect">
            <a:avLst/>
          </a:prstGeom>
          <a:ln w="0">
            <a:noFill/>
          </a:ln>
        </p:spPr>
      </p:pic>
      <p:sp>
        <p:nvSpPr>
          <p:cNvPr id="256"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7" name="" descr=""/>
          <p:cNvPicPr/>
          <p:nvPr/>
        </p:nvPicPr>
        <p:blipFill>
          <a:blip r:embed="rId1"/>
          <a:stretch/>
        </p:blipFill>
        <p:spPr>
          <a:xfrm>
            <a:off x="1514520" y="1225080"/>
            <a:ext cx="9156960" cy="5194440"/>
          </a:xfrm>
          <a:prstGeom prst="rect">
            <a:avLst/>
          </a:prstGeom>
          <a:ln w="0">
            <a:noFill/>
          </a:ln>
        </p:spPr>
      </p:pic>
      <p:sp>
        <p:nvSpPr>
          <p:cNvPr id="25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Orphan block example</a:t>
            </a:r>
            <a:endParaRPr b="0" lang="en-US" sz="2400" spc="-1" strike="noStrike">
              <a:latin typeface="DejaVu Sans"/>
            </a:endParaRPr>
          </a:p>
        </p:txBody>
      </p:sp>
      <p:sp>
        <p:nvSpPr>
          <p:cNvPr id="259"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335520" y="4406760"/>
            <a:ext cx="10746360" cy="13554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Organisation</a:t>
            </a:r>
            <a:endParaRPr b="0" lang="en-US" sz="3000" spc="-1" strike="noStrike">
              <a:latin typeface="DejaVu Sans"/>
            </a:endParaRPr>
          </a:p>
        </p:txBody>
      </p:sp>
      <p:sp>
        <p:nvSpPr>
          <p:cNvPr id="189" name="CustomShape 2"/>
          <p:cNvSpPr/>
          <p:nvPr/>
        </p:nvSpPr>
        <p:spPr>
          <a:xfrm>
            <a:off x="335520" y="2906640"/>
            <a:ext cx="10746360" cy="14932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0" name="" descr=""/>
          <p:cNvPicPr/>
          <p:nvPr/>
        </p:nvPicPr>
        <p:blipFill>
          <a:blip r:embed="rId1"/>
          <a:stretch/>
        </p:blipFill>
        <p:spPr>
          <a:xfrm>
            <a:off x="1514520" y="1225080"/>
            <a:ext cx="9156960" cy="5194440"/>
          </a:xfrm>
          <a:prstGeom prst="rect">
            <a:avLst/>
          </a:prstGeom>
          <a:ln w="0">
            <a:noFill/>
          </a:ln>
        </p:spPr>
      </p:pic>
      <p:sp>
        <p:nvSpPr>
          <p:cNvPr id="261"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Orphan block example</a:t>
            </a:r>
            <a:endParaRPr b="0" lang="en-US" sz="2400" spc="-1" strike="noStrike">
              <a:latin typeface="DejaVu Sans"/>
            </a:endParaRPr>
          </a:p>
        </p:txBody>
      </p:sp>
      <p:sp>
        <p:nvSpPr>
          <p:cNvPr id="262"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3" name="" descr=""/>
          <p:cNvPicPr/>
          <p:nvPr/>
        </p:nvPicPr>
        <p:blipFill>
          <a:blip r:embed="rId1"/>
          <a:stretch/>
        </p:blipFill>
        <p:spPr>
          <a:xfrm>
            <a:off x="1514520" y="1222200"/>
            <a:ext cx="9156960" cy="5194440"/>
          </a:xfrm>
          <a:prstGeom prst="rect">
            <a:avLst/>
          </a:prstGeom>
          <a:ln w="0">
            <a:noFill/>
          </a:ln>
        </p:spPr>
      </p:pic>
      <p:sp>
        <p:nvSpPr>
          <p:cNvPr id="26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Orphan block example</a:t>
            </a:r>
            <a:endParaRPr b="0" lang="en-US" sz="2400" spc="-1" strike="noStrike">
              <a:latin typeface="DejaVu Sans"/>
            </a:endParaRPr>
          </a:p>
        </p:txBody>
      </p:sp>
      <p:sp>
        <p:nvSpPr>
          <p:cNvPr id="265" name="CustomShape 2"/>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Attacks</a:t>
            </a:r>
            <a:endParaRPr b="0" lang="en-US" sz="2400" spc="-1" strike="noStrike">
              <a:latin typeface="DejaVu Sans"/>
            </a:endParaRPr>
          </a:p>
        </p:txBody>
      </p:sp>
      <p:sp>
        <p:nvSpPr>
          <p:cNvPr id="267"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steal bitcoins with an attack against the consensus mechanism?</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Since unspent transaction outputs (UTXO) are secured with the hash of the public key of a user1, an attacker cannot generate a valid transaction spending them.</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Is it possible to censor transactions?</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Yes. As long as an attacker mines all blocks, they can censor any transaction. If however blocks get mined by non-malicious nodes, these transactions will finally be included in blocks.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Double spending</a:t>
            </a:r>
            <a:endParaRPr b="0" lang="en-US" sz="2400" spc="-1" strike="noStrike">
              <a:latin typeface="DejaVu Sans"/>
            </a:endParaRPr>
          </a:p>
        </p:txBody>
      </p:sp>
      <p:sp>
        <p:nvSpPr>
          <p:cNvPr id="269"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The idea of digital cash did evolve around the idea that we need to prevent users from spending the same funds multiple times. In the following, we will discuss a scenario where, even with Bitcoin's consensus system, double spends remain possible.</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Consider the situation that Alice sends funds to Bob to pay for a digital version of a song. Upon receiving the transaction, Bob sends the song to Alice.</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However, at the same time, Alice disseminates a transaction spending the same funds to herself starting from a different node in the network, but Bob does not see this transaction, because he received the other transaction first and the nodes near him to not forward the invalid, second transaction to him.</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At this point, multiple things may occur:</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transaction spending the money to Bob gets mined first and Bob actually receives his money.</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double spend transaction gets mined first and Alice gets her money back, having gotten the song for free.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Both transactions get mined into two different blocks. Depending on which of the blocks ends up in a longer chain, either of the previous cases may happen. The other side will end up being orphaned and no longer relevant.</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Double spending</a:t>
            </a:r>
            <a:endParaRPr b="0" lang="en-US" sz="2400" spc="-1" strike="noStrike">
              <a:latin typeface="DejaVu Sans"/>
            </a:endParaRPr>
          </a:p>
        </p:txBody>
      </p:sp>
      <p:sp>
        <p:nvSpPr>
          <p:cNvPr id="271"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Does this mean that double spending is possible?</a:t>
            </a:r>
            <a:br>
              <a:rPr sz="1800"/>
            </a:b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A block is not valid if it contains conflicting (double spending) transactions, but in certain cases the view on the current consensus may differ between nodes for a short period of time. To mitigate this, it is common for vendors to wait for a certain number of "confirmations" or number of blocks at the top of the chain containing the relevant transaction, before considering it to have gone through. For Bitcoin, it is common to wait for six confirmations.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creation</a:t>
            </a:r>
            <a:endParaRPr b="0" lang="en-US" sz="2400" spc="-1" strike="noStrike">
              <a:latin typeface="DejaVu Sans"/>
            </a:endParaRPr>
          </a:p>
        </p:txBody>
      </p:sp>
      <p:sp>
        <p:nvSpPr>
          <p:cNvPr id="273"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This all leads us to the following requirements for our consensus scheme: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network agrees upon who creates the next block in a decentralized manner.</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can tolerate users joining and leaving at any time.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scheme must be resistant against Sybil attacks (one entity controlling arbitrary numbers of nodes).</a:t>
            </a:r>
            <a:endParaRPr b="0" lang="en-US" sz="1800" spc="-1" strike="noStrike">
              <a:latin typeface="DejaVu Sans"/>
            </a:endParaRPr>
          </a:p>
          <a:p>
            <a:pPr>
              <a:lnSpc>
                <a:spcPct val="100000"/>
              </a:lnSpc>
              <a:spcBef>
                <a:spcPts val="360"/>
              </a:spcBef>
              <a:buNone/>
            </a:pPr>
            <a:br>
              <a:rPr sz="1800"/>
            </a:br>
            <a:r>
              <a:rPr b="0" lang="en-US" sz="1800" spc="-1" strike="noStrike">
                <a:solidFill>
                  <a:srgbClr val="000000"/>
                </a:solidFill>
                <a:latin typeface="DejaVu Sans"/>
                <a:ea typeface="Arial"/>
              </a:rPr>
              <a:t>→</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Make use of scarce resources.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Scarce resources</a:t>
            </a:r>
            <a:endParaRPr b="0" lang="en-US" sz="2400" spc="-1" strike="noStrike">
              <a:latin typeface="DejaVu Sans"/>
            </a:endParaRPr>
          </a:p>
        </p:txBody>
      </p:sp>
      <p:graphicFrame>
        <p:nvGraphicFramePr>
          <p:cNvPr id="275" name="Table 2"/>
          <p:cNvGraphicFramePr/>
          <p:nvPr/>
        </p:nvGraphicFramePr>
        <p:xfrm>
          <a:off x="335520" y="1767600"/>
          <a:ext cx="11093400" cy="0"/>
        </p:xfrm>
        <a:graphic>
          <a:graphicData uri="http://schemas.openxmlformats.org/drawingml/2006/table">
            <a:tbl>
              <a:tblPr/>
              <a:tblGrid>
                <a:gridCol w="5546880"/>
                <a:gridCol w="5546880"/>
              </a:tblGrid>
              <a:tr h="0">
                <a:tc>
                  <a:txBody>
                    <a:bodyPr anchor="t">
                      <a:noAutofit/>
                    </a:bodyPr>
                    <a:p>
                      <a:pPr>
                        <a:lnSpc>
                          <a:spcPct val="100000"/>
                        </a:lnSpc>
                        <a:spcBef>
                          <a:spcPts val="360"/>
                        </a:spcBef>
                        <a:buNone/>
                      </a:pPr>
                      <a:r>
                        <a:rPr b="0" lang="en-US" sz="1800" spc="-1" strike="noStrike">
                          <a:solidFill>
                            <a:srgbClr val="000000"/>
                          </a:solidFill>
                          <a:latin typeface="DejaVu Sans"/>
                          <a:ea typeface="DejaVu Sans"/>
                        </a:rPr>
                        <a:t>Proof of Work (PoW):</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Based on search puzzles that require large amounts of tries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investment costs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energy costs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arms race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High ongoing attack costs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Anonymous mining</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Used by Bitcoin</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br>
                        <a:rPr sz="1800"/>
                      </a:br>
                      <a:endParaRPr b="0" lang="en-US" sz="1800" spc="-1" strike="noStrike">
                        <a:latin typeface="DejaVu Sans"/>
                      </a:endParaRPr>
                    </a:p>
                  </a:txBody>
                  <a:tcPr anchor="t" marL="91440" marR="91440">
                    <a:lnL>
                      <a:noFill/>
                    </a:lnL>
                    <a:lnR>
                      <a:noFill/>
                    </a:lnR>
                    <a:lnT>
                      <a:noFill/>
                    </a:lnT>
                    <a:lnB>
                      <a:noFill/>
                    </a:lnB>
                    <a:noFill/>
                  </a:tcPr>
                </a:tc>
                <a:tc>
                  <a:txBody>
                    <a:bodyPr anchor="t">
                      <a:noAutofit/>
                    </a:bodyPr>
                    <a:p>
                      <a:pPr>
                        <a:lnSpc>
                          <a:spcPct val="100000"/>
                        </a:lnSpc>
                        <a:spcBef>
                          <a:spcPts val="360"/>
                        </a:spcBef>
                        <a:buNone/>
                      </a:pP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Proof of Stake (PoS):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Lock up ("stake") coins to get a chance to create the next block</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 of staked funds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energy costs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rich get richer"</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ongoing attack costs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Penalties to staked funds my discourage attacks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well suited to bootstrap blockchains, due to no initial price</a:t>
                      </a:r>
                      <a:endParaRPr b="0" lang="en-US" sz="1800" spc="-1" strike="noStrike">
                        <a:latin typeface="DejaVu Sans"/>
                      </a:endParaRPr>
                    </a:p>
                    <a:p>
                      <a:pPr>
                        <a:lnSpc>
                          <a:spcPct val="100000"/>
                        </a:lnSpc>
                        <a:spcBef>
                          <a:spcPts val="360"/>
                        </a:spcBef>
                        <a:buNone/>
                      </a:pPr>
                      <a:br>
                        <a:rPr sz="1800"/>
                      </a:br>
                      <a:r>
                        <a:rPr b="1" lang="en-US" sz="1800" spc="-1" strike="noStrike">
                          <a:solidFill>
                            <a:srgbClr val="000000"/>
                          </a:solidFill>
                          <a:latin typeface="DejaVu Sans"/>
                          <a:ea typeface="DejaVu Sans"/>
                        </a:rPr>
                        <a:t>There are also many, many other approaches.</a:t>
                      </a:r>
                      <a:endParaRPr b="0" lang="en-US" sz="1800" spc="-1" strike="noStrike">
                        <a:latin typeface="DejaVu Sans"/>
                      </a:endParaRPr>
                    </a:p>
                  </a:txBody>
                  <a:tcPr anchor="t" marL="91440" marR="91440">
                    <a:lnL>
                      <a:noFill/>
                    </a:lnL>
                    <a:lnR>
                      <a:noFill/>
                    </a:lnR>
                    <a:lnT>
                      <a:noFill/>
                    </a:lnT>
                    <a:lnB>
                      <a:noFill/>
                    </a:lnB>
                    <a:noFill/>
                  </a:tcPr>
                </a:tc>
              </a:tr>
            </a:tbl>
          </a:graphicData>
        </a:graphic>
      </p:graphicFrame>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4406760"/>
            <a:ext cx="10746360" cy="13554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DejaVu Sans"/>
                <a:ea typeface="DejaVu Sans"/>
              </a:rPr>
              <a:t>Proof of Work</a:t>
            </a:r>
            <a:endParaRPr b="0" lang="en-US" sz="3000" spc="-1" strike="noStrike">
              <a:latin typeface="DejaVu Sans"/>
            </a:endParaRPr>
          </a:p>
          <a:p>
            <a:pPr>
              <a:lnSpc>
                <a:spcPct val="100000"/>
              </a:lnSpc>
              <a:buNone/>
            </a:pPr>
            <a:endParaRPr b="0" lang="en-US" sz="3000" spc="-1" strike="noStrike">
              <a:latin typeface="DejaVu Sans"/>
            </a:endParaRPr>
          </a:p>
        </p:txBody>
      </p:sp>
      <p:sp>
        <p:nvSpPr>
          <p:cNvPr id="277" name="CustomShape 2"/>
          <p:cNvSpPr/>
          <p:nvPr/>
        </p:nvSpPr>
        <p:spPr>
          <a:xfrm>
            <a:off x="335520" y="2906640"/>
            <a:ext cx="10746360" cy="14932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79"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280" name="" descr=""/>
          <p:cNvPicPr/>
          <p:nvPr/>
        </p:nvPicPr>
        <p:blipFill>
          <a:blip r:embed="rId1"/>
          <a:stretch/>
        </p:blipFill>
        <p:spPr>
          <a:xfrm>
            <a:off x="1514520" y="2311920"/>
            <a:ext cx="9156960" cy="3956400"/>
          </a:xfrm>
          <a:prstGeom prst="rect">
            <a:avLst/>
          </a:prstGeom>
          <a:ln w="0">
            <a:noFill/>
          </a:ln>
        </p:spPr>
      </p:pic>
      <p:sp>
        <p:nvSpPr>
          <p:cNvPr id="281"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83"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284" name="" descr=""/>
          <p:cNvPicPr/>
          <p:nvPr/>
        </p:nvPicPr>
        <p:blipFill>
          <a:blip r:embed="rId1"/>
          <a:stretch/>
        </p:blipFill>
        <p:spPr>
          <a:xfrm>
            <a:off x="1514520" y="2311920"/>
            <a:ext cx="9156960" cy="3956400"/>
          </a:xfrm>
          <a:prstGeom prst="rect">
            <a:avLst/>
          </a:prstGeom>
          <a:ln w="0">
            <a:noFill/>
          </a:ln>
        </p:spPr>
      </p:pic>
      <p:sp>
        <p:nvSpPr>
          <p:cNvPr id="285"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We are hiring!</a:t>
            </a:r>
            <a:endParaRPr b="0" lang="en-US" sz="2400" spc="-1" strike="noStrike">
              <a:latin typeface="DejaVu Sans"/>
            </a:endParaRPr>
          </a:p>
        </p:txBody>
      </p:sp>
      <p:sp>
        <p:nvSpPr>
          <p:cNvPr id="191"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Topic:</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Automated gourmet mushroom farming system</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Detect whether gourmet mushrooms are ready to be harvested (camera)</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Harvest mushrooms with a robot arm</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Duration: Beginning of August 2022 → End of July 2023</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Why should I work with you → free mushrooms!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Positions:</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HiWi:</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Research assistant (50-60% E13)</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Application:</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CV</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Motivation</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Study records</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Send all the relevant documents to: etce-etce@tu-clausthal.de</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87"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288" name="" descr=""/>
          <p:cNvPicPr/>
          <p:nvPr/>
        </p:nvPicPr>
        <p:blipFill>
          <a:blip r:embed="rId1"/>
          <a:stretch/>
        </p:blipFill>
        <p:spPr>
          <a:xfrm>
            <a:off x="1514520" y="2311920"/>
            <a:ext cx="9156960" cy="3956400"/>
          </a:xfrm>
          <a:prstGeom prst="rect">
            <a:avLst/>
          </a:prstGeom>
          <a:ln w="0">
            <a:noFill/>
          </a:ln>
        </p:spPr>
      </p:pic>
      <p:sp>
        <p:nvSpPr>
          <p:cNvPr id="289"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91"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292" name="" descr=""/>
          <p:cNvPicPr/>
          <p:nvPr/>
        </p:nvPicPr>
        <p:blipFill>
          <a:blip r:embed="rId1"/>
          <a:stretch/>
        </p:blipFill>
        <p:spPr>
          <a:xfrm>
            <a:off x="1514520" y="2311920"/>
            <a:ext cx="9156960" cy="3956400"/>
          </a:xfrm>
          <a:prstGeom prst="rect">
            <a:avLst/>
          </a:prstGeom>
          <a:ln w="0">
            <a:noFill/>
          </a:ln>
        </p:spPr>
      </p:pic>
      <p:sp>
        <p:nvSpPr>
          <p:cNvPr id="293"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95"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296" name="" descr=""/>
          <p:cNvPicPr/>
          <p:nvPr/>
        </p:nvPicPr>
        <p:blipFill>
          <a:blip r:embed="rId1"/>
          <a:stretch/>
        </p:blipFill>
        <p:spPr>
          <a:xfrm>
            <a:off x="1514520" y="2311920"/>
            <a:ext cx="9156960" cy="3956400"/>
          </a:xfrm>
          <a:prstGeom prst="rect">
            <a:avLst/>
          </a:prstGeom>
          <a:ln w="0">
            <a:noFill/>
          </a:ln>
        </p:spPr>
      </p:pic>
      <p:sp>
        <p:nvSpPr>
          <p:cNvPr id="297"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Search puzzle</a:t>
            </a:r>
            <a:endParaRPr b="0" lang="en-US" sz="2400" spc="-1" strike="noStrike">
              <a:latin typeface="DejaVu Sans"/>
            </a:endParaRPr>
          </a:p>
        </p:txBody>
      </p:sp>
      <p:sp>
        <p:nvSpPr>
          <p:cNvPr id="299" name="CustomShape 2"/>
          <p:cNvSpPr/>
          <p:nvPr/>
        </p:nvSpPr>
        <p:spPr>
          <a:xfrm>
            <a:off x="335520" y="1268640"/>
            <a:ext cx="10746720" cy="7372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Idea: We use the search puzzle introduced in the chapter about cryptographic foundations. The header of the hash has to be included in Y. Bitcoin uses double SHA-256. (sha256(sha256(block)))</a:t>
            </a:r>
            <a:endParaRPr b="0" lang="en-US" sz="1800" spc="-1" strike="noStrike">
              <a:latin typeface="DejaVu Sans"/>
            </a:endParaRPr>
          </a:p>
        </p:txBody>
      </p:sp>
      <p:pic>
        <p:nvPicPr>
          <p:cNvPr id="300" name="" descr=""/>
          <p:cNvPicPr/>
          <p:nvPr/>
        </p:nvPicPr>
        <p:blipFill>
          <a:blip r:embed="rId1"/>
          <a:stretch/>
        </p:blipFill>
        <p:spPr>
          <a:xfrm>
            <a:off x="1514520" y="2311920"/>
            <a:ext cx="9156960" cy="3956400"/>
          </a:xfrm>
          <a:prstGeom prst="rect">
            <a:avLst/>
          </a:prstGeom>
          <a:ln w="0">
            <a:noFill/>
          </a:ln>
        </p:spPr>
      </p:pic>
      <p:sp>
        <p:nvSpPr>
          <p:cNvPr id="301"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Block structure</a:t>
            </a:r>
            <a:endParaRPr b="0" lang="en-US" sz="2400" spc="-1" strike="noStrike">
              <a:latin typeface="DejaVu Sans"/>
            </a:endParaRPr>
          </a:p>
        </p:txBody>
      </p:sp>
      <p:sp>
        <p:nvSpPr>
          <p:cNvPr id="303" name="CustomShape 2"/>
          <p:cNvSpPr/>
          <p:nvPr/>
        </p:nvSpPr>
        <p:spPr>
          <a:xfrm>
            <a:off x="335520" y="1268640"/>
            <a:ext cx="10746720" cy="37152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Note: Due to different mempools and reward addresses, miners will work on different puzzles.</a:t>
            </a:r>
            <a:endParaRPr b="0" lang="en-US" sz="1800" spc="-1" strike="noStrike">
              <a:latin typeface="DejaVu Sans"/>
            </a:endParaRPr>
          </a:p>
        </p:txBody>
      </p:sp>
      <p:pic>
        <p:nvPicPr>
          <p:cNvPr id="304" name="" descr=""/>
          <p:cNvPicPr/>
          <p:nvPr/>
        </p:nvPicPr>
        <p:blipFill>
          <a:blip r:embed="rId1"/>
          <a:stretch/>
        </p:blipFill>
        <p:spPr>
          <a:xfrm>
            <a:off x="2572560" y="1645920"/>
            <a:ext cx="6341760" cy="4663440"/>
          </a:xfrm>
          <a:prstGeom prst="rect">
            <a:avLst/>
          </a:prstGeom>
          <a:ln w="0">
            <a:noFill/>
          </a:ln>
        </p:spPr>
      </p:pic>
      <p:sp>
        <p:nvSpPr>
          <p:cNvPr id="305" name="CustomShape 3"/>
          <p:cNvSpPr/>
          <p:nvPr/>
        </p:nvSpPr>
        <p:spPr>
          <a:xfrm>
            <a:off x="263520" y="6411600"/>
            <a:ext cx="90043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Difficulty selection</a:t>
            </a:r>
            <a:endParaRPr b="0" lang="en-US" sz="2400" spc="-1" strike="noStrike">
              <a:latin typeface="DejaVu Sans"/>
            </a:endParaRPr>
          </a:p>
        </p:txBody>
      </p:sp>
      <p:sp>
        <p:nvSpPr>
          <p:cNvPr id="307"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The difficulty of the search puzzle is adjusted to keep the average time between blocks constant. This is either done dynamically or at fixed intervals.</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In Bitcoin the target time between blocks is ten minutes and the difficulty is adjusted every 2016 blocks, which is roughly two weeks. The longest chain is considered to be the chain with the highest accumulated difficulty.</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Difficulty selection</a:t>
            </a:r>
            <a:endParaRPr b="0" lang="en-US" sz="2400" spc="-1" strike="noStrike">
              <a:latin typeface="DejaVu Sans"/>
            </a:endParaRPr>
          </a:p>
        </p:txBody>
      </p:sp>
      <p:sp>
        <p:nvSpPr>
          <p:cNvPr id="309"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Why is the block time kept constant?</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slow, transactions take longer to be confirmed and network capacity decreases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If it is too fast, blocks will be empty, more forks and orphaned blocks will occur</a:t>
            </a:r>
            <a:endParaRPr b="0" lang="en-US" sz="1800" spc="-1" strike="noStrike">
              <a:latin typeface="DejaVu Sans"/>
            </a:endParaRPr>
          </a:p>
          <a:p>
            <a:pPr>
              <a:lnSpc>
                <a:spcPct val="100000"/>
              </a:lnSpc>
              <a:spcBef>
                <a:spcPts val="360"/>
              </a:spcBef>
              <a:buNone/>
            </a:pPr>
            <a:br>
              <a:rPr sz="1800"/>
            </a:br>
            <a:r>
              <a:rPr b="0" lang="en-US" sz="1800" spc="-1" strike="noStrike">
                <a:solidFill>
                  <a:srgbClr val="000000"/>
                </a:solidFill>
                <a:latin typeface="DejaVu Sans"/>
                <a:ea typeface="DejaVu Sans"/>
              </a:rPr>
              <a:t>In Bitcoin, the difficulty is adjusted as follows: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Measure how long the last 2016 blocks took to get mined (T)</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Calculate the factor of speed (F := 2w/T)</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difficulty gets increased (F &gt; 1) or decreased (F &lt; 1)</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maximum increase is 4, the maximum decrease is 0.25</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process is done every 2016 blocks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Incentives</a:t>
            </a:r>
            <a:endParaRPr b="0" lang="en-US" sz="2400" spc="-1" strike="noStrike">
              <a:latin typeface="DejaVu Sans"/>
            </a:endParaRPr>
          </a:p>
        </p:txBody>
      </p:sp>
      <p:sp>
        <p:nvSpPr>
          <p:cNvPr id="311"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In Bitcoin, there are two incentives for mining.</a:t>
            </a:r>
            <a:br>
              <a:rPr sz="1800"/>
            </a:br>
            <a:endParaRPr b="0" lang="en-US" sz="1800" spc="-1" strike="noStrike">
              <a:latin typeface="DejaVu Sans"/>
            </a:endParaRPr>
          </a:p>
          <a:p>
            <a:pPr>
              <a:lnSpc>
                <a:spcPct val="100000"/>
              </a:lnSpc>
              <a:spcBef>
                <a:spcPts val="360"/>
              </a:spcBef>
              <a:buNone/>
            </a:pPr>
            <a:r>
              <a:rPr b="1" lang="en-US" sz="1800" spc="-1" strike="noStrike">
                <a:solidFill>
                  <a:srgbClr val="000000"/>
                </a:solidFill>
                <a:latin typeface="DejaVu Sans"/>
                <a:ea typeface="DejaVu Sans"/>
              </a:rPr>
              <a:t>Transaction fees:</a:t>
            </a:r>
            <a:r>
              <a:rPr b="0" lang="en-US" sz="1800" spc="-1" strike="noStrike">
                <a:solidFill>
                  <a:srgbClr val="000000"/>
                </a:solidFill>
                <a:latin typeface="DejaVu Sans"/>
                <a:ea typeface="DejaVu Sans"/>
              </a:rPr>
              <a:t> Every transaction has a fee attached, which is the difference between the sum of inputs and the sum of outputs. For example, a transaction spending inputs worth 2.5BTC to two outputs, one worth 1BTC and the second 1.2BTC would in effect be offering 0.3BTC worth of fees to incentivize miners into including it in a block. Due to the limited block size, transaction fees are used to bid for space in blocks with low amounts of fees per byte in the transaction incurring significantly longer confirmation times.</a:t>
            </a:r>
            <a:br>
              <a:rPr sz="1800"/>
            </a:br>
            <a:endParaRPr b="0" lang="en-US" sz="1800" spc="-1" strike="noStrike">
              <a:latin typeface="DejaVu Sans"/>
            </a:endParaRPr>
          </a:p>
          <a:p>
            <a:pPr>
              <a:lnSpc>
                <a:spcPct val="100000"/>
              </a:lnSpc>
              <a:spcBef>
                <a:spcPts val="360"/>
              </a:spcBef>
              <a:buNone/>
            </a:pPr>
            <a:r>
              <a:rPr b="1" lang="en-US" sz="1800" spc="-1" strike="noStrike">
                <a:solidFill>
                  <a:srgbClr val="000000"/>
                </a:solidFill>
                <a:latin typeface="DejaVu Sans"/>
                <a:ea typeface="DejaVu Sans"/>
              </a:rPr>
              <a:t>Mining reward: </a:t>
            </a:r>
            <a:r>
              <a:rPr b="0" lang="en-US" sz="1800" spc="-1" strike="noStrike">
                <a:solidFill>
                  <a:srgbClr val="000000"/>
                </a:solidFill>
                <a:latin typeface="DejaVu Sans"/>
                <a:ea typeface="DejaVu Sans"/>
              </a:rPr>
              <a:t>For each block, the miner is entitled to include a "coinbase" transaction that creates a certain amount of bitcoins (currently 6.25BTC per block) from nothing and sends it to an address of</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their choice. The amount of bitcoins awarded in this matter is halved at regular intervals. As at some point this halving will be rounded down to zero, the total number of bitcoins is capped to a predefined amount (21 million).</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Attacks</a:t>
            </a:r>
            <a:endParaRPr b="0" lang="en-US" sz="2400" spc="-1" strike="noStrike">
              <a:latin typeface="DejaVu Sans"/>
            </a:endParaRPr>
          </a:p>
        </p:txBody>
      </p:sp>
      <p:sp>
        <p:nvSpPr>
          <p:cNvPr id="313"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For PoW, the main attack scenario is the 51% attack, where a miner controls more than 50% of the hash power in the network. If this happens, this miner will over time always be able to create the longest chain, while maintaining their advantage in hash power. Due to this, they can:</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Censor transactions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Reliably double spend with any number of confirmations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Prevent other miners from getting rewards</a:t>
            </a:r>
            <a:endParaRPr b="0" lang="en-US" sz="1800" spc="-1" strike="noStrike">
              <a:latin typeface="DejaVu Sans"/>
            </a:endParaRPr>
          </a:p>
          <a:p>
            <a:pPr>
              <a:lnSpc>
                <a:spcPct val="100000"/>
              </a:lnSpc>
              <a:spcBef>
                <a:spcPts val="360"/>
              </a:spcBef>
              <a:buNone/>
            </a:pPr>
            <a:br>
              <a:rPr sz="1800"/>
            </a:br>
            <a:r>
              <a:rPr b="0" lang="en-US" sz="1800" spc="-1" strike="noStrike">
                <a:solidFill>
                  <a:srgbClr val="000000"/>
                </a:solidFill>
                <a:latin typeface="DejaVu Sans"/>
                <a:ea typeface="DejaVu Sans"/>
              </a:rPr>
              <a:t>However, keeping up such an attack is costly and requires investments in updated hardware if the advantage is to be maintained, as well as incurring high energy costs.</a:t>
            </a:r>
            <a:br>
              <a:rPr sz="1800"/>
            </a:b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If the attack becomes known, the value of the target blockchain's currency will likely decrease, making it harder to recoup these costs. There are also other more subtle attacks, such as selfish mining.</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4406760"/>
            <a:ext cx="10746360" cy="13554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DejaVu Sans"/>
                <a:ea typeface="DejaVu Sans"/>
              </a:rPr>
              <a:t>Proof of Stake</a:t>
            </a:r>
            <a:endParaRPr b="0" lang="en-US" sz="3000" spc="-1" strike="noStrike">
              <a:latin typeface="DejaVu Sans"/>
            </a:endParaRPr>
          </a:p>
          <a:p>
            <a:pPr>
              <a:lnSpc>
                <a:spcPct val="100000"/>
              </a:lnSpc>
              <a:buNone/>
            </a:pPr>
            <a:endParaRPr b="0" lang="en-US" sz="3000" spc="-1" strike="noStrike">
              <a:latin typeface="DejaVu Sans"/>
            </a:endParaRPr>
          </a:p>
        </p:txBody>
      </p:sp>
      <p:sp>
        <p:nvSpPr>
          <p:cNvPr id="315" name="CustomShape 2"/>
          <p:cNvSpPr/>
          <p:nvPr/>
        </p:nvSpPr>
        <p:spPr>
          <a:xfrm>
            <a:off x="335520" y="2906640"/>
            <a:ext cx="10746360" cy="14932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Bonus Task – Updates </a:t>
            </a:r>
            <a:endParaRPr b="0" lang="en-US" sz="2400" spc="-1" strike="noStrike">
              <a:latin typeface="DejaVu Sans"/>
            </a:endParaRPr>
          </a:p>
        </p:txBody>
      </p:sp>
      <p:sp>
        <p:nvSpPr>
          <p:cNvPr id="193"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Please prepare your bonus task submission until 06.07.2022 – 2 pm</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Submission procedure:</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Upload the video t</a:t>
            </a:r>
            <a:r>
              <a:rPr b="0" lang="en-US" sz="1800" spc="-1" strike="noStrike">
                <a:solidFill>
                  <a:srgbClr val="ffffff"/>
                </a:solidFill>
                <a:highlight>
                  <a:srgbClr val="ffffff"/>
                </a:highlight>
                <a:latin typeface="DejaVu Sans"/>
                <a:ea typeface="DejaVu Sans"/>
              </a:rPr>
              <a:t>o </a:t>
            </a:r>
            <a:r>
              <a:rPr b="0" i="1" lang="en-US" sz="1800" spc="-1" strike="noStrike">
                <a:solidFill>
                  <a:srgbClr val="ffffff"/>
                </a:solidFill>
                <a:highlight>
                  <a:srgbClr val="ffffff"/>
                </a:highlight>
                <a:latin typeface="DejaVu Sans"/>
                <a:ea typeface="DejaVu Sans"/>
              </a:rPr>
              <a:t>cryptshare.tu-clausthal.de</a:t>
            </a:r>
            <a:endParaRPr b="0" lang="en-US" sz="1800" spc="-1" strike="noStrike">
              <a:latin typeface="DejaVu Sans"/>
            </a:endParaRPr>
          </a:p>
          <a:p>
            <a:pPr>
              <a:lnSpc>
                <a:spcPct val="100000"/>
              </a:lnSpc>
              <a:spcBef>
                <a:spcPts val="360"/>
              </a:spcBef>
              <a:buNone/>
            </a:pPr>
            <a:r>
              <a:rPr b="0" lang="en-US" sz="1800" spc="-1" strike="noStrike">
                <a:solidFill>
                  <a:srgbClr val="ffffff"/>
                </a:solidFill>
                <a:highlight>
                  <a:srgbClr val="ffffff"/>
                </a:highlight>
                <a:latin typeface="DejaVu Sans"/>
                <a:ea typeface="DejaVu Sans"/>
              </a:rPr>
              <a:t>Send the link to </a:t>
            </a:r>
            <a:r>
              <a:rPr b="0" lang="en-US" sz="1800" spc="-1" strike="noStrike" u="sng">
                <a:solidFill>
                  <a:srgbClr val="0000ff"/>
                </a:solidFill>
                <a:highlight>
                  <a:srgbClr val="ffffff"/>
                </a:highlight>
                <a:uFillTx/>
                <a:latin typeface="DejaVu Sans"/>
                <a:ea typeface="DejaVu Sans"/>
                <a:hlinkClick r:id="rId1"/>
              </a:rPr>
              <a:t>etce-etce@tu-clausthal.de</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Incl. your team/project name and the team members</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Proof of Stake (PoS)</a:t>
            </a:r>
            <a:endParaRPr b="0" lang="en-US" sz="2400" spc="-1" strike="noStrike">
              <a:latin typeface="DejaVu Sans"/>
            </a:endParaRPr>
          </a:p>
        </p:txBody>
      </p:sp>
      <p:sp>
        <p:nvSpPr>
          <p:cNvPr id="317"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While PoW implementations are usually similar, with PoS there are more differences. At its most basic, participants lock up a certain amount of the blockchain's base currency and thereby become eligible to be chosen as validators that create blocks.</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There are two main approaches: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Chain based PoS:</a:t>
            </a:r>
            <a:r>
              <a:rPr b="0" lang="en-US" sz="1800" spc="-1" strike="noStrike">
                <a:solidFill>
                  <a:srgbClr val="000000"/>
                </a:solidFill>
                <a:latin typeface="DejaVu Sans"/>
                <a:ea typeface="DejaVu Sans"/>
              </a:rPr>
              <a:t> An algorithm regularly (e.g. every 10s) pseudo-randomly selects a validator and assigns them the right to create the next block, which points to a previous block. Over time most blocks converge into a growing longest chain.</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Byzantine Fault Tolerance (BFT)-style PoS:</a:t>
            </a:r>
            <a:r>
              <a:rPr b="0" lang="en-US" sz="1800" spc="-1" strike="noStrike">
                <a:solidFill>
                  <a:srgbClr val="000000"/>
                </a:solidFill>
                <a:latin typeface="DejaVu Sans"/>
                <a:ea typeface="DejaVu Sans"/>
              </a:rPr>
              <a:t> Validators are chosen randomly to propose a block. Then, in a multiround process, every validator votes for which one should become canonical. At then end validators permanently agree which block is part of the chain. </a:t>
            </a:r>
            <a:r>
              <a:rPr b="0" i="1" lang="en-US" sz="1800" spc="-1" strike="noStrike">
                <a:solidFill>
                  <a:srgbClr val="000000"/>
                </a:solidFill>
                <a:latin typeface="DejaVu Sans"/>
                <a:ea typeface="DejaVu Sans"/>
              </a:rPr>
              <a:t>The key difference is that consensus on a block can come within one block, and does not depend on the length or size of the chain after it.</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Incentives</a:t>
            </a:r>
            <a:endParaRPr b="0" lang="en-US" sz="2400" spc="-1" strike="noStrike">
              <a:latin typeface="DejaVu Sans"/>
            </a:endParaRPr>
          </a:p>
        </p:txBody>
      </p:sp>
      <p:sp>
        <p:nvSpPr>
          <p:cNvPr id="319"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Validators validate transactions before including them in blocks and are rewarded with the transaction fees for those transactions.</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To ensure good behaviour, mechanisms may be implement that forfeit a validator's stake when fraudulent behaviour from the validator is detected. To make this work, the stake amount needs to be higher than the possible transaction fees gained.</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Stake is time locked for some duration after the eligibility period ends to enable punishment for bad behaviour.</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"Nothing at stake"</a:t>
            </a:r>
            <a:endParaRPr b="0" lang="en-US" sz="2400" spc="-1" strike="noStrike">
              <a:latin typeface="DejaVu Sans"/>
            </a:endParaRPr>
          </a:p>
        </p:txBody>
      </p:sp>
      <p:sp>
        <p:nvSpPr>
          <p:cNvPr id="321"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In early PoS approaches, no penalties for misbehaving validators were considered.</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Validators could do whatever they want</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When multiple chain heads exist, it's most lucrative to put a block on each</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chain could never reach consensus</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In chain based PoS, this can be mitigated by e.g. proof of misbehaviour based penalties to staked funds, either when validators add blocks to multiple chains or when they add them to the "wrong" one.</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Approaches to solve this also exist in BFT-style PoS.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Attacks</a:t>
            </a:r>
            <a:endParaRPr b="0" lang="en-US" sz="2400" spc="-1" strike="noStrike">
              <a:latin typeface="DejaVu Sans"/>
            </a:endParaRPr>
          </a:p>
        </p:txBody>
      </p:sp>
      <p:sp>
        <p:nvSpPr>
          <p:cNvPr id="323"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0" lang="en-US" sz="1800" spc="-1" strike="noStrike">
                <a:solidFill>
                  <a:srgbClr val="000000"/>
                </a:solidFill>
                <a:latin typeface="DejaVu Sans"/>
                <a:ea typeface="DejaVu Sans"/>
              </a:rPr>
              <a:t>Other attacks also exist on PoS based systems:</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51% attack: </a:t>
            </a:r>
            <a:r>
              <a:rPr b="0" lang="en-US" sz="1800" spc="-1" strike="noStrike">
                <a:solidFill>
                  <a:srgbClr val="000000"/>
                </a:solidFill>
                <a:latin typeface="DejaVu Sans"/>
                <a:ea typeface="DejaVu Sans"/>
              </a:rPr>
              <a:t>If someone controls 51% of the coins on a blockchain, but seems more difficult to achieve.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Stake grinding:</a:t>
            </a:r>
            <a:r>
              <a:rPr b="0" lang="en-US" sz="1800" spc="-1" strike="noStrike">
                <a:solidFill>
                  <a:srgbClr val="000000"/>
                </a:solidFill>
                <a:latin typeface="DejaVu Sans"/>
                <a:ea typeface="DejaVu Sans"/>
              </a:rPr>
              <a:t> In some PoS systems, it was possible for validators to perform computations while staking or building blocks etc. to increase the chances they will be selected in the future.</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1"/>
          <p:cNvSpPr/>
          <p:nvPr/>
        </p:nvSpPr>
        <p:spPr>
          <a:xfrm>
            <a:off x="335520" y="4406760"/>
            <a:ext cx="10746360" cy="13554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3000" spc="-1" strike="noStrike" cap="all">
                <a:solidFill>
                  <a:srgbClr val="008c4f"/>
                </a:solidFill>
                <a:latin typeface="DejaVu Sans"/>
                <a:ea typeface="DejaVu Sans"/>
              </a:rPr>
              <a:t>IOTA – a Blockchain for the IoT</a:t>
            </a:r>
            <a:endParaRPr b="0" lang="en-US" sz="3000" spc="-1" strike="noStrike">
              <a:latin typeface="DejaVu Sans"/>
            </a:endParaRPr>
          </a:p>
          <a:p>
            <a:pPr>
              <a:lnSpc>
                <a:spcPct val="100000"/>
              </a:lnSpc>
              <a:buNone/>
            </a:pPr>
            <a:endParaRPr b="0" lang="en-US" sz="3000" spc="-1" strike="noStrike">
              <a:latin typeface="DejaVu Sans"/>
            </a:endParaRPr>
          </a:p>
        </p:txBody>
      </p:sp>
      <p:sp>
        <p:nvSpPr>
          <p:cNvPr id="325" name="CustomShape 2"/>
          <p:cNvSpPr/>
          <p:nvPr/>
        </p:nvSpPr>
        <p:spPr>
          <a:xfrm>
            <a:off x="335520" y="2906640"/>
            <a:ext cx="10746360" cy="14932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Issues of Existing Blockchains</a:t>
            </a:r>
            <a:endParaRPr b="0" lang="en-US" sz="2400" spc="-1" strike="noStrike">
              <a:latin typeface="DejaVu Sans"/>
            </a:endParaRPr>
          </a:p>
        </p:txBody>
      </p:sp>
      <p:sp>
        <p:nvSpPr>
          <p:cNvPr id="327"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Bandwidth</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Transaction fees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 size</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PoW energy consumption</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Required computing power not compatible with low energy IoT devices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IoT Requirements</a:t>
            </a:r>
            <a:endParaRPr b="0" lang="en-US" sz="2400" spc="-1" strike="noStrike">
              <a:latin typeface="DejaVu Sans"/>
            </a:endParaRPr>
          </a:p>
        </p:txBody>
      </p:sp>
      <p:sp>
        <p:nvSpPr>
          <p:cNvPr id="329"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 resource consumption</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Interoperability</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number of nano-transactions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integrity</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IOTA in a Nutshell</a:t>
            </a:r>
            <a:endParaRPr b="0" lang="en-US" sz="2400" spc="-1" strike="noStrike">
              <a:latin typeface="DejaVu Sans"/>
            </a:endParaRPr>
          </a:p>
        </p:txBody>
      </p:sp>
      <p:sp>
        <p:nvSpPr>
          <p:cNvPr id="331"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Ledger of things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also not really a chain</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Bundles all transaction into a directed acyclic graph (DAG)</a:t>
            </a:r>
            <a:endParaRPr b="0" lang="en-US" sz="1800" spc="-1" strike="noStrike">
              <a:latin typeface="DejaVu Sans"/>
            </a:endParaRPr>
          </a:p>
        </p:txBody>
      </p:sp>
      <p:sp>
        <p:nvSpPr>
          <p:cNvPr id="332" name="CustomShape 3"/>
          <p:cNvSpPr/>
          <p:nvPr/>
        </p:nvSpPr>
        <p:spPr>
          <a:xfrm>
            <a:off x="335520" y="3220920"/>
            <a:ext cx="7432200" cy="113688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a:t>
            </a:r>
            <a:endParaRPr b="0" lang="en-US" sz="2400" spc="-1" strike="noStrike">
              <a:latin typeface="DejaVu Sans"/>
            </a:endParaRPr>
          </a:p>
        </p:txBody>
      </p:sp>
      <p:sp>
        <p:nvSpPr>
          <p:cNvPr id="334"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sp>
        <p:nvSpPr>
          <p:cNvPr id="335" name="CustomShape 3"/>
          <p:cNvSpPr/>
          <p:nvPr/>
        </p:nvSpPr>
        <p:spPr>
          <a:xfrm>
            <a:off x="2886120" y="1608480"/>
            <a:ext cx="1916640" cy="112860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sp>
      <p:pic>
        <p:nvPicPr>
          <p:cNvPr id="336" name="" descr=""/>
          <p:cNvPicPr/>
          <p:nvPr/>
        </p:nvPicPr>
        <p:blipFill>
          <a:blip r:embed="rId1"/>
          <a:stretch/>
        </p:blipFill>
        <p:spPr>
          <a:xfrm>
            <a:off x="504360" y="1300320"/>
            <a:ext cx="8865360" cy="450360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How to make a Transaction?</a:t>
            </a:r>
            <a:endParaRPr b="0" lang="en-US" sz="2400" spc="-1" strike="noStrike">
              <a:latin typeface="DejaVu Sans"/>
            </a:endParaRPr>
          </a:p>
        </p:txBody>
      </p:sp>
      <p:sp>
        <p:nvSpPr>
          <p:cNvPr id="338"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343800" indent="-33948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Sign the transaction inputs with your private keys.</a:t>
            </a:r>
            <a:endParaRPr b="0" lang="en-US" sz="1800" spc="-1" strike="noStrike">
              <a:latin typeface="DejaVu Sans"/>
            </a:endParaRPr>
          </a:p>
          <a:p>
            <a:pPr marL="343800" indent="-33948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Tip selection based on a random walk - select two tips (they use Markov Chain Monte Carlo (MCMC))</a:t>
            </a:r>
            <a:endParaRPr b="0" lang="en-US" sz="1800" spc="-1" strike="noStrike">
              <a:latin typeface="DejaVu Sans"/>
            </a:endParaRPr>
          </a:p>
          <a:p>
            <a:pPr marL="343800" indent="-339480">
              <a:lnSpc>
                <a:spcPct val="100000"/>
              </a:lnSpc>
              <a:spcBef>
                <a:spcPts val="360"/>
              </a:spcBef>
              <a:buClr>
                <a:srgbClr val="008c4f"/>
              </a:buClr>
              <a:buSzPct val="115000"/>
              <a:buFont typeface="Arial"/>
              <a:buAutoNum type="arabicPeriod"/>
            </a:pPr>
            <a:r>
              <a:rPr b="0" lang="en-US" sz="1800" spc="-1" strike="noStrike">
                <a:solidFill>
                  <a:srgbClr val="000000"/>
                </a:solidFill>
                <a:latin typeface="DejaVu Sans"/>
                <a:ea typeface="DejaVu Sans"/>
              </a:rPr>
              <a:t>PoW – Add a small PoW to your transaction so that your transaction is accepted by the network (spam protection + sybil resistance).</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Bonus Task – Updates </a:t>
            </a:r>
            <a:endParaRPr b="0" lang="en-US" sz="2400" spc="-1" strike="noStrike">
              <a:latin typeface="DejaVu Sans"/>
            </a:endParaRPr>
          </a:p>
        </p:txBody>
      </p:sp>
      <p:sp>
        <p:nvSpPr>
          <p:cNvPr id="195"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Please prepare your bonus task submission until 06.07.2022 – 2 pm</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Submit a 60-120s video that covers the following:</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Explain the problem you want to solve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your solution</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Present what you achieved so far and what you would like to do next.</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Submission procedure: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Upload the video to </a:t>
            </a:r>
            <a:r>
              <a:rPr b="0" i="1" lang="en-US" sz="1800" spc="-1" strike="noStrike">
                <a:solidFill>
                  <a:srgbClr val="000000"/>
                </a:solidFill>
                <a:latin typeface="DejaVu Sans"/>
                <a:ea typeface="DejaVu Sans"/>
              </a:rPr>
              <a:t>cryptshare.tu-clausthal.de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Send the link to </a:t>
            </a:r>
            <a:r>
              <a:rPr b="0" lang="en-US" sz="1800" spc="-1" strike="noStrike" u="sng">
                <a:solidFill>
                  <a:srgbClr val="0000ff"/>
                </a:solidFill>
                <a:uFillTx/>
                <a:latin typeface="DejaVu Sans"/>
                <a:ea typeface="DejaVu Sans"/>
                <a:hlinkClick r:id="rId1"/>
              </a:rPr>
              <a:t>etce-etce@tu-clausthal.de</a:t>
            </a:r>
            <a:endParaRPr b="0" lang="en-US" sz="1800" spc="-1" strike="noStrike">
              <a:latin typeface="DejaVu Sans"/>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Incl. your team/project name and the team members</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 – Adding Transactions</a:t>
            </a:r>
            <a:endParaRPr b="0" lang="en-US" sz="2400" spc="-1" strike="noStrike">
              <a:latin typeface="DejaVu Sans"/>
            </a:endParaRPr>
          </a:p>
        </p:txBody>
      </p:sp>
      <p:pic>
        <p:nvPicPr>
          <p:cNvPr id="340" name="" descr=""/>
          <p:cNvPicPr/>
          <p:nvPr/>
        </p:nvPicPr>
        <p:blipFill>
          <a:blip r:embed="rId1"/>
          <a:stretch/>
        </p:blipFill>
        <p:spPr>
          <a:xfrm>
            <a:off x="504720" y="1270440"/>
            <a:ext cx="9587160" cy="4538520"/>
          </a:xfrm>
          <a:prstGeom prst="rect">
            <a:avLst/>
          </a:prstGeom>
          <a:ln w="0">
            <a:noFill/>
          </a:ln>
        </p:spPr>
      </p:pic>
      <p:sp>
        <p:nvSpPr>
          <p:cNvPr id="341"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 – Adding Transactions</a:t>
            </a:r>
            <a:endParaRPr b="0" lang="en-US" sz="2400" spc="-1" strike="noStrike">
              <a:latin typeface="DejaVu Sans"/>
            </a:endParaRPr>
          </a:p>
        </p:txBody>
      </p:sp>
      <p:sp>
        <p:nvSpPr>
          <p:cNvPr id="343"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pic>
        <p:nvPicPr>
          <p:cNvPr id="344" name="" descr=""/>
          <p:cNvPicPr/>
          <p:nvPr/>
        </p:nvPicPr>
        <p:blipFill>
          <a:blip r:embed="rId1"/>
          <a:stretch/>
        </p:blipFill>
        <p:spPr>
          <a:xfrm>
            <a:off x="468360" y="1286280"/>
            <a:ext cx="9623520" cy="4863600"/>
          </a:xfrm>
          <a:prstGeom prst="rect">
            <a:avLst/>
          </a:prstGeom>
          <a:ln w="0">
            <a:noFill/>
          </a:ln>
        </p:spPr>
      </p:pic>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 – Adding Transactions</a:t>
            </a:r>
            <a:endParaRPr b="0" lang="en-US" sz="2400" spc="-1" strike="noStrike">
              <a:latin typeface="DejaVu Sans"/>
            </a:endParaRPr>
          </a:p>
        </p:txBody>
      </p:sp>
      <p:sp>
        <p:nvSpPr>
          <p:cNvPr id="346"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sp>
        <p:nvSpPr>
          <p:cNvPr id="347" name="CustomShape 3"/>
          <p:cNvSpPr/>
          <p:nvPr/>
        </p:nvSpPr>
        <p:spPr>
          <a:xfrm>
            <a:off x="91440" y="6126480"/>
            <a:ext cx="11245320" cy="6192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Transactions validated and confirmed by all of the current tips are considered fully confirmed.</a:t>
            </a:r>
            <a:endParaRPr b="0" lang="en-US" sz="1800" spc="-1" strike="noStrike">
              <a:latin typeface="DejaVu Sans"/>
            </a:endParaRPr>
          </a:p>
        </p:txBody>
      </p:sp>
      <p:pic>
        <p:nvPicPr>
          <p:cNvPr id="348" name="" descr=""/>
          <p:cNvPicPr/>
          <p:nvPr/>
        </p:nvPicPr>
        <p:blipFill>
          <a:blip r:embed="rId1"/>
          <a:stretch/>
        </p:blipFill>
        <p:spPr>
          <a:xfrm>
            <a:off x="468360" y="1286280"/>
            <a:ext cx="9623520" cy="4863600"/>
          </a:xfrm>
          <a:prstGeom prst="rect">
            <a:avLst/>
          </a:prstGeom>
          <a:ln w="0">
            <a:noFill/>
          </a:ln>
        </p:spPr>
      </p:pic>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 – Double Spending</a:t>
            </a:r>
            <a:endParaRPr b="0" lang="en-US" sz="2400" spc="-1" strike="noStrike">
              <a:latin typeface="DejaVu Sans"/>
            </a:endParaRPr>
          </a:p>
        </p:txBody>
      </p:sp>
      <p:sp>
        <p:nvSpPr>
          <p:cNvPr id="350"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pic>
        <p:nvPicPr>
          <p:cNvPr id="351" name="" descr=""/>
          <p:cNvPicPr/>
          <p:nvPr/>
        </p:nvPicPr>
        <p:blipFill>
          <a:blip r:embed="rId1"/>
          <a:stretch/>
        </p:blipFill>
        <p:spPr>
          <a:xfrm>
            <a:off x="466200" y="1289160"/>
            <a:ext cx="9619560" cy="4526280"/>
          </a:xfrm>
          <a:prstGeom prst="rect">
            <a:avLst/>
          </a:prstGeom>
          <a:ln w="0">
            <a:noFill/>
          </a:ln>
        </p:spPr>
      </p:pic>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Advantages of IOTA</a:t>
            </a:r>
            <a:endParaRPr b="0" lang="en-US" sz="2400" spc="-1" strike="noStrike">
              <a:latin typeface="DejaVu Sans"/>
            </a:endParaRPr>
          </a:p>
        </p:txBody>
      </p:sp>
      <p:sp>
        <p:nvSpPr>
          <p:cNvPr id="353"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Scalable</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Claims quantum proofness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fees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Lightweight</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Offline transactions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Tangle – Offline Transactions</a:t>
            </a:r>
            <a:endParaRPr b="0" lang="en-US" sz="2400" spc="-1" strike="noStrike">
              <a:latin typeface="DejaVu Sans"/>
            </a:endParaRPr>
          </a:p>
        </p:txBody>
      </p:sp>
      <p:pic>
        <p:nvPicPr>
          <p:cNvPr id="355" name="" descr=""/>
          <p:cNvPicPr/>
          <p:nvPr/>
        </p:nvPicPr>
        <p:blipFill>
          <a:blip r:embed="rId1"/>
          <a:stretch/>
        </p:blipFill>
        <p:spPr>
          <a:xfrm>
            <a:off x="504720" y="1506240"/>
            <a:ext cx="11415960" cy="4740840"/>
          </a:xfrm>
          <a:prstGeom prst="rect">
            <a:avLst/>
          </a:prstGeom>
          <a:ln w="0">
            <a:noFill/>
          </a:ln>
        </p:spPr>
      </p:pic>
      <p:sp>
        <p:nvSpPr>
          <p:cNvPr id="356" name="CustomShape 2"/>
          <p:cNvSpPr/>
          <p:nvPr/>
        </p:nvSpPr>
        <p:spPr>
          <a:xfrm>
            <a:off x="263520" y="6411600"/>
            <a:ext cx="9005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Image recreated based on https://github.com/noneymous/iota-consensus-presentation</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Conclusion</a:t>
            </a:r>
            <a:endParaRPr b="0" lang="en-US" sz="2400" spc="-1" strike="noStrike">
              <a:latin typeface="DejaVu Sans"/>
            </a:endParaRPr>
          </a:p>
        </p:txBody>
      </p:sp>
      <p:sp>
        <p:nvSpPr>
          <p:cNvPr id="358"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without blocks and without a chain</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Focused on IoT applications</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Directed acyclic graph</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Tangle</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Consensus = Small PoW + Tip Selection Algorithm</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transaction fees</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46360" cy="49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Further Resources on IOTA</a:t>
            </a:r>
            <a:endParaRPr b="0" lang="en-US" sz="2400" spc="-1" strike="noStrike">
              <a:latin typeface="DejaVu Sans"/>
            </a:endParaRPr>
          </a:p>
        </p:txBody>
      </p:sp>
      <p:sp>
        <p:nvSpPr>
          <p:cNvPr id="360" name="CustomShape 2"/>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Tangle – </a:t>
            </a:r>
            <a:r>
              <a:rPr b="0" lang="en-US" sz="1800" spc="-1" strike="noStrike" u="sng">
                <a:solidFill>
                  <a:srgbClr val="0000ff"/>
                </a:solidFill>
                <a:uFillTx/>
                <a:latin typeface="DejaVu Sans"/>
                <a:ea typeface="DejaVu Sans"/>
                <a:hlinkClick r:id="rId1"/>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Equilibria in the Tangle – </a:t>
            </a:r>
            <a:r>
              <a:rPr b="0" lang="en-US" sz="1800" spc="-1" strike="noStrike" u="sng">
                <a:solidFill>
                  <a:srgbClr val="0000ff"/>
                </a:solidFill>
                <a:uFillTx/>
                <a:latin typeface="DejaVu Sans"/>
                <a:ea typeface="DejaVu Sans"/>
                <a:hlinkClick r:id="rId2"/>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first glance at the simulation of the Tangle: discrete model – </a:t>
            </a:r>
            <a:r>
              <a:rPr b="0" lang="en-US" sz="1800" spc="-1" strike="noStrike" u="sng">
                <a:solidFill>
                  <a:srgbClr val="0000ff"/>
                </a:solidFill>
                <a:uFillTx/>
                <a:latin typeface="DejaVu Sans"/>
                <a:ea typeface="DejaVu Sans"/>
                <a:hlinkClick r:id="rId3"/>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Extracting Tangle Properties in Continuous Time via Large-Scale Simulations – </a:t>
            </a:r>
            <a:r>
              <a:rPr b="0" lang="en-US" sz="1800" spc="-1" strike="noStrike" u="sng">
                <a:solidFill>
                  <a:srgbClr val="0000ff"/>
                </a:solidFill>
                <a:uFillTx/>
                <a:latin typeface="DejaVu Sans"/>
                <a:ea typeface="DejaVu Sans"/>
                <a:hlinkClick r:id="rId4"/>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Improving the Anonymity of the IOTA Cryptocurrency – </a:t>
            </a:r>
            <a:r>
              <a:rPr b="0" lang="en-US" sz="1800" spc="-1" strike="noStrike" u="sng">
                <a:solidFill>
                  <a:srgbClr val="0000ff"/>
                </a:solidFill>
                <a:uFillTx/>
                <a:latin typeface="DejaVu Sans"/>
                <a:ea typeface="DejaVu Sans"/>
                <a:hlinkClick r:id="rId5"/>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Probability of Being Left Behind and Probability of Becoming Permanent Tip – </a:t>
            </a:r>
            <a:r>
              <a:rPr b="0" lang="en-US" sz="1800" spc="-1" strike="noStrike" u="sng">
                <a:solidFill>
                  <a:srgbClr val="0000ff"/>
                </a:solidFill>
                <a:uFillTx/>
                <a:latin typeface="DejaVu Sans"/>
                <a:ea typeface="DejaVu Sans"/>
                <a:hlinkClick r:id="rId6"/>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Quasi-Analytic Parasite Chain Absorbtion Probabilities in the Tangle – </a:t>
            </a:r>
            <a:r>
              <a:rPr b="0" lang="en-US" sz="1800" spc="-1" strike="noStrike" u="sng">
                <a:solidFill>
                  <a:srgbClr val="0000ff"/>
                </a:solidFill>
                <a:uFillTx/>
                <a:latin typeface="DejaVu Sans"/>
                <a:ea typeface="DejaVu Sans"/>
                <a:hlinkClick r:id="rId7"/>
              </a:rPr>
              <a:t>Link</a:t>
            </a:r>
            <a:endParaRPr b="0" lang="en-US" sz="1800" spc="-1" strike="noStrike">
              <a:latin typeface="DejaVu Sans"/>
            </a:endParaRPr>
          </a:p>
          <a:p>
            <a:pPr marL="195120" indent="-1908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On the timestamps in the tangle – </a:t>
            </a:r>
            <a:r>
              <a:rPr b="0" lang="en-US" sz="1800" spc="-1" strike="noStrike" u="sng">
                <a:solidFill>
                  <a:srgbClr val="0000ff"/>
                </a:solidFill>
                <a:uFillTx/>
                <a:latin typeface="DejaVu Sans"/>
                <a:ea typeface="DejaVu Sans"/>
                <a:hlinkClick r:id="rId8"/>
              </a:rPr>
              <a:t>Link</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335520" y="1268640"/>
            <a:ext cx="10746360" cy="50338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buNone/>
              <a:tabLst>
                <a:tab algn="l" pos="0"/>
              </a:tabLst>
            </a:pPr>
            <a:r>
              <a:rPr b="1" lang="en-US" sz="4000" spc="-1" strike="noStrike">
                <a:solidFill>
                  <a:srgbClr val="000000"/>
                </a:solidFill>
                <a:latin typeface="DejaVu Sans"/>
                <a:ea typeface="DejaVu Sans"/>
              </a:rPr>
              <a:t>Questions?</a:t>
            </a:r>
            <a:endParaRPr b="0" lang="en-US" sz="4000" spc="-1" strike="noStrike">
              <a:latin typeface="DejaVu Sans"/>
            </a:endParaRPr>
          </a:p>
        </p:txBody>
      </p:sp>
      <p:sp>
        <p:nvSpPr>
          <p:cNvPr id="362" name="CustomShape 2"/>
          <p:cNvSpPr/>
          <p:nvPr/>
        </p:nvSpPr>
        <p:spPr>
          <a:xfrm>
            <a:off x="335520" y="764640"/>
            <a:ext cx="10746360" cy="4971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335520" y="4406760"/>
            <a:ext cx="10746360" cy="13554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Blockchain Consensus</a:t>
            </a:r>
            <a:endParaRPr b="0" lang="en-US" sz="3000" spc="-1" strike="noStrike">
              <a:latin typeface="DejaVu Sans"/>
            </a:endParaRPr>
          </a:p>
        </p:txBody>
      </p:sp>
      <p:sp>
        <p:nvSpPr>
          <p:cNvPr id="197" name="CustomShape 2"/>
          <p:cNvSpPr/>
          <p:nvPr/>
        </p:nvSpPr>
        <p:spPr>
          <a:xfrm>
            <a:off x="335520" y="2906640"/>
            <a:ext cx="10746360" cy="14932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Disclaimer and Further Resources</a:t>
            </a:r>
            <a:endParaRPr b="0" lang="en-US" sz="2400" spc="-1" strike="noStrike">
              <a:latin typeface="DejaVu Sans"/>
            </a:endParaRPr>
          </a:p>
        </p:txBody>
      </p:sp>
      <p:sp>
        <p:nvSpPr>
          <p:cNvPr id="199"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(Figures are often copied directly) are based on </a:t>
            </a:r>
            <a:r>
              <a:rPr b="0" lang="en-US" sz="1800" spc="-1" strike="noStrike">
                <a:solidFill>
                  <a:srgbClr val="000000"/>
                </a:solidFill>
                <a:latin typeface="DejaVu Sans"/>
                <a:ea typeface="CMSS9"/>
              </a:rPr>
              <a:t>the course </a:t>
            </a:r>
            <a:r>
              <a:rPr b="0" lang="en-US" sz="1800" spc="-1" strike="noStrike">
                <a:solidFill>
                  <a:srgbClr val="000000"/>
                </a:solidFill>
                <a:latin typeface="DejaVu Sans"/>
                <a:ea typeface="CMSSI9"/>
              </a:rPr>
              <a:t>Blockchain-based Systems Engineering </a:t>
            </a:r>
            <a:r>
              <a:rPr b="0" lang="en-US" sz="1800" spc="-1" strike="noStrike">
                <a:solidFill>
                  <a:srgbClr val="000000"/>
                </a:solidFill>
                <a:latin typeface="DejaVu Sans"/>
                <a:ea typeface="CMSS9"/>
              </a:rPr>
              <a:t>from TU </a:t>
            </a:r>
            <a:r>
              <a:rPr b="0" lang="en-US" sz="1800" spc="-1" strike="noStrike">
                <a:solidFill>
                  <a:srgbClr val="000000"/>
                </a:solidFill>
                <a:latin typeface="DejaVu Sans"/>
                <a:ea typeface="DejaVu Sans"/>
              </a:rPr>
              <a:t>Munich, which is distributed under a CC-BY-SA 4.0 license</a:t>
            </a:r>
            <a:endParaRPr b="0" lang="en-US" sz="1800" spc="-1" strike="noStrike">
              <a:latin typeface="DejaVu Sans"/>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their slides, exercises and further information are available </a:t>
            </a:r>
            <a:r>
              <a:rPr b="0" lang="en-US" sz="1800" spc="-1" strike="noStrike">
                <a:solidFill>
                  <a:srgbClr val="000000"/>
                </a:solidFill>
                <a:latin typeface="DejaVu Sans"/>
                <a:ea typeface="DejaVu Sans"/>
              </a:rPr>
              <a:t>online: </a:t>
            </a:r>
            <a:r>
              <a:rPr b="0" lang="en-US" sz="1800" spc="-1" strike="noStrike" u="sng">
                <a:solidFill>
                  <a:srgbClr val="0000ff"/>
                </a:solidFill>
                <a:uFillTx/>
                <a:latin typeface="DejaVu Sans"/>
                <a:ea typeface="DejaVu Sans"/>
                <a:hlinkClick r:id="rId1"/>
              </a:rPr>
              <a:t>https://github.com/sebischair/bbse</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Distributed consensus</a:t>
            </a:r>
            <a:endParaRPr b="0" lang="en-US" sz="2400" spc="-1" strike="noStrike">
              <a:latin typeface="DejaVu Sans"/>
            </a:endParaRPr>
          </a:p>
        </p:txBody>
      </p:sp>
      <p:sp>
        <p:nvSpPr>
          <p:cNvPr id="201" name="CustomShape 2"/>
          <p:cNvSpPr/>
          <p:nvPr/>
        </p:nvSpPr>
        <p:spPr>
          <a:xfrm>
            <a:off x="335520" y="1268640"/>
            <a:ext cx="10746720" cy="50342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buNone/>
            </a:pPr>
            <a:r>
              <a:rPr b="1" lang="en-US" sz="1800" spc="-1" strike="noStrike">
                <a:solidFill>
                  <a:srgbClr val="000000"/>
                </a:solidFill>
                <a:latin typeface="DejaVu Sans"/>
                <a:ea typeface="DejaVu Sans"/>
              </a:rPr>
              <a:t>Definition</a:t>
            </a: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A network consists out of N nodes. All of these nodes have an input value and propose it to all other nodes. Some of the nodes are faulty (not responding) or malicious, trying to propose a wrong input.</a:t>
            </a:r>
            <a:endParaRPr b="0" lang="en-US" sz="1800" spc="-1" strike="noStrike">
              <a:latin typeface="DejaVu Sans"/>
            </a:endParaRPr>
          </a:p>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Two properties must hold:</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process has to terminate with all honest nodes in agreement on one input value.</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value must have been generated by an honest node.</a:t>
            </a:r>
            <a:endParaRPr b="0" lang="en-US" sz="1800" spc="-1" strike="noStrike">
              <a:latin typeface="DejaVu Sans"/>
            </a:endParaRPr>
          </a:p>
          <a:p>
            <a:pPr marL="216000" indent="-21600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Our nodes are trying to agree on the following input:</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Which of the proposed transactions are valid?</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 which order do the transactions appear in the ledger?</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319</TotalTime>
  <Application>LibreOffice/7.3.4.2$Linux_X86_64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2022-06-15T15:40:12Z</dcterms:modified>
  <cp:revision>3380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